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70" d="100"/>
          <a:sy n="170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8883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Perfect Neighbor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dirty="0">
                <a:solidFill>
                  <a:srgbClr val="00A89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Research Synthesis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2560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DUMBO Market Validation &amp; System Design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March 2026 | Updated with Academic Research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Skill Sharing Economy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Errands: Building Real Bonds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1097280" y="1508760"/>
            <a:ext cx="6949440" cy="73152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280160" y="1600200"/>
            <a:ext cx="6583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Timebanking research: 90% gained new friendships, 71% weekly contact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42316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Skill categories: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14400" y="2788920"/>
            <a:ext cx="7772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 repairs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Cooking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help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Fitness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40080" y="4206240"/>
            <a:ext cx="7863840" cy="640080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22960" y="4279392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can't Venmo someone a cooking lesson with your neighbor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Community Engagement Science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Makes Communities Actually Help Each Other?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640080" y="141732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Bender et al. (2024): hyper-local, reciprocity, community-driven care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182880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DUMBO Scorecard: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40080" y="2194560"/>
            <a:ext cx="320040" cy="32004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21945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97280" y="2240280"/>
            <a:ext cx="6492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Compact geography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40080" y="2606040"/>
            <a:ext cx="320040" cy="32004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" y="26060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097280" y="2651760"/>
            <a:ext cx="6492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Demographic homogeneity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40080" y="3017520"/>
            <a:ext cx="320040" cy="32004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0080" y="30175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097280" y="3063240"/>
            <a:ext cx="6492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Residential stability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40080" y="3429000"/>
            <a:ext cx="320040" cy="32004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40080" y="34290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097280" y="3474720"/>
            <a:ext cx="6492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 concentration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40080" y="3840480"/>
            <a:ext cx="320040" cy="32004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1097280" y="3886200"/>
            <a:ext cx="6492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Dog density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640080" y="3931920"/>
            <a:ext cx="7863840" cy="914400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822960" y="4023360"/>
            <a:ext cx="7498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DUMBO checks every box that research identifies for successful mutual aid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Next Steps &amp; Go-to-Market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457200" cy="457200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0515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97280" y="10515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Interviews (this week)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2801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DUMBO residents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48640" y="1737360"/>
            <a:ext cx="457200" cy="457200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1737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2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097280" y="17373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MVP Design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097280" y="1965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personas, user story map, wireframes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2423160"/>
            <a:ext cx="457200" cy="457200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48640" y="24231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3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097280" y="24231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&amp; Beta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097280" y="26517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with DUMBO building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48640" y="3108960"/>
            <a:ext cx="457200" cy="457200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48640" y="3108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4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097280" y="3108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97280" y="33375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co-op buildings as natural next target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48640" y="3794760"/>
            <a:ext cx="8046720" cy="91440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31520" y="38862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Co-ops have built-in governance + existing community = instant trust infrastructure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Thesis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DUMBO is the ideal launchpad for a trust-based mutual aid platform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645920"/>
            <a:ext cx="2560320" cy="2560320"/>
          </a:xfrm>
          <a:prstGeom prst="rect">
            <a:avLst/>
          </a:prstGeom>
          <a:solidFill>
            <a:srgbClr val="028090"/>
          </a:solidFill>
          <a:ln/>
          <a:effectLst>
            <a:outerShdw blurRad="76200" dist="25400" dir="162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94360" y="192024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5F5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Demographic Homogeneity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" y="2743200"/>
            <a:ext cx="228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Trust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3291840" y="1645920"/>
            <a:ext cx="2560320" cy="2560320"/>
          </a:xfrm>
          <a:prstGeom prst="rect">
            <a:avLst/>
          </a:prstGeom>
          <a:solidFill>
            <a:srgbClr val="00A896"/>
          </a:solidFill>
          <a:ln/>
          <a:effectLst>
            <a:outerShdw blurRad="76200" dist="25400" dir="162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429000" y="192024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5F5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Residential Stability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429000" y="2743200"/>
            <a:ext cx="228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Lasting Bonds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6126480" y="1645920"/>
            <a:ext cx="2560320" cy="2560320"/>
          </a:xfrm>
          <a:prstGeom prst="rect">
            <a:avLst/>
          </a:prstGeom>
          <a:solidFill>
            <a:srgbClr val="02C39A"/>
          </a:solidFill>
          <a:ln/>
          <a:effectLst>
            <a:outerShdw blurRad="76200" dist="25400" dir="162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263640" y="192024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5F5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Family Density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263640" y="2743200"/>
            <a:ext cx="228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Needs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Homogeneity Drives Trust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371600" y="1097280"/>
            <a:ext cx="6400800" cy="914400"/>
          </a:xfrm>
          <a:prstGeom prst="rect">
            <a:avLst/>
          </a:prstGeom>
          <a:solidFill>
            <a:srgbClr val="028090"/>
          </a:solidFill>
          <a:ln/>
          <a:effectLst>
            <a:outerShdw blurRad="76200" dist="25400" dir="162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554480" y="1188720"/>
            <a:ext cx="6035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70-80% trust in homogeneous communities vs 30% in diverse ones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21031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Putnam (2007), 29,000+ respondents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914400" y="2560320"/>
            <a:ext cx="7315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Sampson et al.: Collective efficacy → 40% lower crime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DUMBO checks both boxes: demographic similarity + residential stability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DUMBO by the Numbers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1645920" cy="54864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05156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5,700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2377440" y="105156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 in 0.1 sq mi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377440" y="132588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Everyone bumps into each other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40680" y="11430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2C39A"/>
                </a:solidFill>
              </a:rPr>
              <a:t>→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943600" y="11430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Everyone bumps into each other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48640" y="1709928"/>
            <a:ext cx="1645920" cy="54864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48640" y="1709928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79%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2377440" y="1709928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bachelor's degree (vs 38% Brooklyn)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377440" y="1984248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life stage &amp; values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440680" y="180136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2C39A"/>
                </a:solidFill>
              </a:rPr>
              <a:t>→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5943600" y="1801368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life stage &amp; values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2368296"/>
            <a:ext cx="1645920" cy="54864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48640" y="2368296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$168K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2377440" y="2368296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 income (vs $71K)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2377440" y="2642616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Dual-income, time-poor families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440680" y="2459736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2C39A"/>
                </a:solidFill>
              </a:rPr>
              <a:t>→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5943600" y="2459736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Dual-income, time-poor families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48640" y="3026664"/>
            <a:ext cx="1645920" cy="54864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48640" y="3026664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55%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2377440" y="3026664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 households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2377440" y="3300984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#1 in Brooklyn — our core users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440680" y="311810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2C39A"/>
                </a:solidFill>
              </a:rPr>
              <a:t>→</a:t>
            </a:r>
            <a:endParaRPr lang="en-US" sz="2000" dirty="0"/>
          </a:p>
        </p:txBody>
      </p:sp>
      <p:sp>
        <p:nvSpPr>
          <p:cNvPr id="26" name="Text 24"/>
          <p:cNvSpPr/>
          <p:nvPr/>
        </p:nvSpPr>
        <p:spPr>
          <a:xfrm>
            <a:off x="5943600" y="3118104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#1 in Brooklyn — our core users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548640" y="3685032"/>
            <a:ext cx="1645920" cy="54864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48640" y="3685032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82%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2377440" y="3685032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lease renewal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2377440" y="3959352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Stable community, not transient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440680" y="377647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2C39A"/>
                </a:solidFill>
              </a:rPr>
              <a:t>→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5943600" y="3776472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Stable community, not transient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Family Factor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55% Family Households — Highest in Brooklyn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640080" y="14630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Pain points for DUMBO families: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914400" y="182880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parents work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 flexible childcare backup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 care when traveling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Grocery runs when busy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1097280" y="3383280"/>
            <a:ext cx="6949440" cy="1280160"/>
          </a:xfrm>
          <a:prstGeom prst="rect">
            <a:avLst/>
          </a:prstGeom>
          <a:solidFill>
            <a:srgbClr val="02C39A"/>
          </a:solidFill>
          <a:ln/>
          <a:effectLst>
            <a:outerShdw blurRad="76200" dist="25400" dir="162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280160" y="3520440"/>
            <a:ext cx="65836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49.6% of US married couples are dual-earner (BLS).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DUMBO with $168K median income, this rate is likely much higher.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Residential Stability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82% Lease Renewal Rate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14630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Renters Who Stay = Community That Grows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40080" y="1965960"/>
            <a:ext cx="7863840" cy="73152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22960" y="201168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shows residential stability predicts community engagement BETTER than home ownership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14400" y="292608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24-month average lease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2.0% Brooklyn vacancy (lowest since 2018)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DUMBO renters are committed. They chose this neighborhood and keep choosing it.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Dog Owners — The Entry Point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Brooklyn's #1 Dog-Friendly Neighborhood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914400" y="155448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96.2% pet-friendly rentals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196596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dog parks in 0.1 sq mi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237744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#24 in NYC for dogs per capita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914400" y="2743200"/>
            <a:ext cx="7315200" cy="109728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097280" y="2880360"/>
            <a:ext cx="6949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Dog favors are low-stakes trust builders: 'Can you walk my dog?' → builds trust for bigger asks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57200" y="39776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StreetEasy/Rover methodology: pet-friendly units, dog sitters per capita, dog parks per capita, vets per capita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Seed System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Seeds = Karma Currency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914400" y="1508760"/>
            <a:ext cx="7772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→ Earn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 help → Spend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Equal value: 1 hour = 1 hour regardless of task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40080" y="2743200"/>
            <a:ext cx="7863840" cy="1828800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22960" y="288036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Change: Appreciation Over Competition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05840" y="329184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Neighbor Appreciation (not leaderboard)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writes thank-you notes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Recognition through warmth, not ranking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Onboarding Mission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 Your Place in the Community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640080" y="1508760"/>
            <a:ext cx="365760" cy="365760"/>
          </a:xfrm>
          <a:prstGeom prst="ellipse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5087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88720" y="1554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members complete one mission before full access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640080" y="2057400"/>
            <a:ext cx="365760" cy="365760"/>
          </a:xfrm>
          <a:prstGeom prst="ellipse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20574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188720" y="21031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 introduce to 3 neighbors, help with one favor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" y="2606040"/>
            <a:ext cx="365760" cy="365760"/>
          </a:xfrm>
          <a:prstGeom prst="ellipse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26060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188720" y="2651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 starter Seeds upon completion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40080" y="3383280"/>
            <a:ext cx="7863840" cy="1188720"/>
          </a:xfrm>
          <a:prstGeom prst="rect">
            <a:avLst/>
          </a:prstGeom>
          <a:solidFill>
            <a:srgbClr val="00A8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822960" y="3520440"/>
            <a:ext cx="7498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Psychology: commitment/consistency principle, initiation → belonging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616</Words>
  <Application>Microsoft Macintosh PowerPoint</Application>
  <PresentationFormat>On-screen Show (16:9)</PresentationFormat>
  <Paragraphs>134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Synthesis - Perfect Neighbor</dc:title>
  <dc:subject>PptxGenJS Presentation</dc:subject>
  <dc:creator>Perfect Neighbor</dc:creator>
  <cp:lastModifiedBy>Seungyu Paik</cp:lastModifiedBy>
  <cp:revision>2</cp:revision>
  <dcterms:created xsi:type="dcterms:W3CDTF">2026-03-16T05:59:58Z</dcterms:created>
  <dcterms:modified xsi:type="dcterms:W3CDTF">2026-03-17T00:28:25Z</dcterms:modified>
</cp:coreProperties>
</file>