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18"/>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1" r:id="rId17"/>
  </p:sldIdLst>
  <p:sldSz cx="9144000" cy="5143500" type="screen16x9"/>
  <p:notesSz cx="5143500" cy="9144000"/>
  <p:defaultTextStyle>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11"/>
    <p:restoredTop sz="94610"/>
  </p:normalViewPr>
  <p:slideViewPr>
    <p:cSldViewPr snapToGrid="0" snapToObjects="1">
      <p:cViewPr varScale="1">
        <p:scale>
          <a:sx n="170" d="100"/>
          <a:sy n="170" d="100"/>
        </p:scale>
        <p:origin x="504" y="176"/>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110243668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10</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11</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16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2</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3</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4</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5</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6</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7</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8</a:t>
            </a:fld>
            <a:endParaRPr lang="en-US"/>
          </a:p>
        </p:txBody>
      </p:sp>
    </p:spTree>
    <p:extLst>
      <p:ext uri="{BB962C8B-B14F-4D97-AF65-F5344CB8AC3E}">
        <p14:creationId xmlns:p14="http://schemas.microsoft.com/office/powerpoint/2010/main" val="1024086991"/>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F7021451-1387-4CA6-816F-3879F97B5CBC}" type="slidenum">
              <a:rPr lang="en-US"/>
              <a:t>9</a:t>
            </a:fld>
            <a:endParaRPr lang="en-US"/>
          </a:p>
        </p:txBody>
      </p:sp>
    </p:spTree>
    <p:extLst>
      <p:ext uri="{BB962C8B-B14F-4D97-AF65-F5344CB8AC3E}">
        <p14:creationId xmlns:p14="http://schemas.microsoft.com/office/powerpoint/2010/main" val="102408699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name="DEFAULT">
    <p:bg>
      <p:bgRef idx="1001">
        <a:schemeClr val="bg1"/>
      </p:bgRef>
    </p:bg>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147483649" r:id="rId1"/>
  </p:sldLayoutIdLst>
  <p:hf sldNum="0" hdr="0" ftr="0" dt="0"/>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10.xml"/><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13.xml"/><Relationship Id="rId1" Type="http://schemas.openxmlformats.org/officeDocument/2006/relationships/slideLayout" Target="../slideLayouts/slideLayout1.xml"/></Relationships>
</file>

<file path=ppt/slides/_rels/slide14.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notesSlide" Target="../notesSlides/notesSlide14.xml"/><Relationship Id="rId1" Type="http://schemas.openxmlformats.org/officeDocument/2006/relationships/slideLayout" Target="../slideLayouts/slideLayout1.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1.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6.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2.xml"/><Relationship Id="rId1" Type="http://schemas.openxmlformats.org/officeDocument/2006/relationships/slideLayout" Target="../slideLayouts/slideLayout1.xml"/><Relationship Id="rId6" Type="http://schemas.openxmlformats.org/officeDocument/2006/relationships/image" Target="../media/image4.png"/><Relationship Id="rId5" Type="http://schemas.openxmlformats.org/officeDocument/2006/relationships/image" Target="../media/image3.png"/><Relationship Id="rId4" Type="http://schemas.openxmlformats.org/officeDocument/2006/relationships/image" Target="../media/image2.png"/></Relationships>
</file>

<file path=ppt/slides/_rels/slide3.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name="Slide 1">
    <p:bg>
      <p:bgPr>
        <a:solidFill>
          <a:srgbClr val="0F2B33"/>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Shape 1"/>
          <p:cNvSpPr/>
          <p:nvPr/>
        </p:nvSpPr>
        <p:spPr>
          <a:xfrm>
            <a:off x="0" y="4754880"/>
            <a:ext cx="9144000" cy="388620"/>
          </a:xfrm>
          <a:prstGeom prst="rect">
            <a:avLst/>
          </a:prstGeom>
          <a:solidFill>
            <a:srgbClr val="1A4F5C"/>
          </a:solidFill>
          <a:ln/>
        </p:spPr>
        <p:txBody>
          <a:bodyPr/>
          <a:lstStyle/>
          <a:p>
            <a:endParaRPr lang="en-US"/>
          </a:p>
        </p:txBody>
      </p:sp>
      <p:sp>
        <p:nvSpPr>
          <p:cNvPr id="4" name="Text 2"/>
          <p:cNvSpPr/>
          <p:nvPr/>
        </p:nvSpPr>
        <p:spPr>
          <a:xfrm>
            <a:off x="731520" y="1097280"/>
            <a:ext cx="7680960" cy="1097280"/>
          </a:xfrm>
          <a:prstGeom prst="rect">
            <a:avLst/>
          </a:prstGeom>
          <a:noFill/>
          <a:ln/>
        </p:spPr>
        <p:txBody>
          <a:bodyPr wrap="square" rtlCol="0" anchor="ctr"/>
          <a:lstStyle/>
          <a:p>
            <a:pPr marL="0" indent="0">
              <a:buNone/>
            </a:pPr>
            <a:r>
              <a:rPr lang="en-US" sz="4400" b="1" dirty="0">
                <a:solidFill>
                  <a:srgbClr val="FFFFFF"/>
                </a:solidFill>
                <a:latin typeface="Georgia" pitchFamily="34" charset="0"/>
                <a:ea typeface="Georgia" pitchFamily="34" charset="-122"/>
                <a:cs typeface="Georgia" pitchFamily="34" charset="-120"/>
              </a:rPr>
              <a:t>Trust Dynamics</a:t>
            </a:r>
            <a:endParaRPr lang="en-US" sz="4400" dirty="0"/>
          </a:p>
        </p:txBody>
      </p:sp>
      <p:sp>
        <p:nvSpPr>
          <p:cNvPr id="5" name="Text 3"/>
          <p:cNvSpPr/>
          <p:nvPr/>
        </p:nvSpPr>
        <p:spPr>
          <a:xfrm>
            <a:off x="731520" y="2103120"/>
            <a:ext cx="7680960" cy="640080"/>
          </a:xfrm>
          <a:prstGeom prst="rect">
            <a:avLst/>
          </a:prstGeom>
          <a:noFill/>
          <a:ln/>
        </p:spPr>
        <p:txBody>
          <a:bodyPr wrap="square" rtlCol="0" anchor="ctr"/>
          <a:lstStyle/>
          <a:p>
            <a:pPr marL="0" indent="0">
              <a:buNone/>
            </a:pPr>
            <a:r>
              <a:rPr lang="en-US" sz="2600" i="1" dirty="0">
                <a:solidFill>
                  <a:srgbClr val="E8A838"/>
                </a:solidFill>
                <a:latin typeface="Georgia" pitchFamily="34" charset="0"/>
                <a:ea typeface="Georgia" pitchFamily="34" charset="-122"/>
                <a:cs typeface="Georgia" pitchFamily="34" charset="-120"/>
              </a:rPr>
              <a:t>Why We Trust Who We Trust</a:t>
            </a:r>
            <a:endParaRPr lang="en-US" sz="2600" dirty="0"/>
          </a:p>
        </p:txBody>
      </p:sp>
      <p:sp>
        <p:nvSpPr>
          <p:cNvPr id="6" name="Text 4"/>
          <p:cNvSpPr/>
          <p:nvPr/>
        </p:nvSpPr>
        <p:spPr>
          <a:xfrm>
            <a:off x="731520" y="2926080"/>
            <a:ext cx="6400800" cy="457200"/>
          </a:xfrm>
          <a:prstGeom prst="rect">
            <a:avLst/>
          </a:prstGeom>
          <a:noFill/>
          <a:ln/>
        </p:spPr>
        <p:txBody>
          <a:bodyPr wrap="square" rtlCol="0" anchor="ctr"/>
          <a:lstStyle/>
          <a:p>
            <a:pPr marL="0" indent="0">
              <a:buNone/>
            </a:pPr>
            <a:r>
              <a:rPr lang="en-US" sz="1400" dirty="0">
                <a:solidFill>
                  <a:srgbClr val="5A7A82"/>
                </a:solidFill>
                <a:latin typeface="Calibri" pitchFamily="34" charset="0"/>
                <a:ea typeface="Calibri" pitchFamily="34" charset="-122"/>
                <a:cs typeface="Calibri" pitchFamily="34" charset="-120"/>
              </a:rPr>
              <a:t>Insights from Psychology, Neuroscience &amp; Social Capital Research</a:t>
            </a:r>
            <a:endParaRPr lang="en-US" sz="1400" dirty="0"/>
          </a:p>
        </p:txBody>
      </p:sp>
      <p:sp>
        <p:nvSpPr>
          <p:cNvPr id="7" name="Text 5"/>
          <p:cNvSpPr/>
          <p:nvPr/>
        </p:nvSpPr>
        <p:spPr>
          <a:xfrm>
            <a:off x="731520" y="4800600"/>
            <a:ext cx="7315200" cy="320040"/>
          </a:xfrm>
          <a:prstGeom prst="rect">
            <a:avLst/>
          </a:prstGeom>
          <a:noFill/>
          <a:ln/>
        </p:spPr>
        <p:txBody>
          <a:bodyPr wrap="square" rtlCol="0" anchor="ctr"/>
          <a:lstStyle/>
          <a:p>
            <a:pPr marL="0" indent="0">
              <a:buNone/>
            </a:pPr>
            <a:r>
              <a:rPr lang="en-US" sz="1100" dirty="0">
                <a:solidFill>
                  <a:srgbClr val="EDF5F7"/>
                </a:solidFill>
                <a:latin typeface="Calibri" pitchFamily="34" charset="0"/>
                <a:ea typeface="Calibri" pitchFamily="34" charset="-122"/>
                <a:cs typeface="Calibri" pitchFamily="34" charset="-120"/>
              </a:rPr>
              <a:t>Perfect Neighbor Project  |  2026</a:t>
            </a:r>
            <a:endParaRPr lang="en-US" sz="11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name="Slide 10">
    <p:bg>
      <p:bgPr>
        <a:solidFill>
          <a:srgbClr val="0F2B33"/>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D4654A"/>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548640" y="274320"/>
            <a:ext cx="411480" cy="411480"/>
          </a:xfrm>
          <a:prstGeom prst="rect">
            <a:avLst/>
          </a:prstGeom>
        </p:spPr>
      </p:pic>
      <p:sp>
        <p:nvSpPr>
          <p:cNvPr id="4" name="Text 1"/>
          <p:cNvSpPr/>
          <p:nvPr/>
        </p:nvSpPr>
        <p:spPr>
          <a:xfrm>
            <a:off x="1097280" y="228600"/>
            <a:ext cx="7315200" cy="594360"/>
          </a:xfrm>
          <a:prstGeom prst="rect">
            <a:avLst/>
          </a:prstGeom>
          <a:noFill/>
          <a:ln/>
        </p:spPr>
        <p:txBody>
          <a:bodyPr wrap="square" rtlCol="0" anchor="ctr"/>
          <a:lstStyle/>
          <a:p>
            <a:pPr marL="0" indent="0">
              <a:buNone/>
            </a:pPr>
            <a:r>
              <a:rPr lang="en-US" sz="2800" b="1" dirty="0">
                <a:solidFill>
                  <a:srgbClr val="FFFFFF"/>
                </a:solidFill>
                <a:latin typeface="Georgia" pitchFamily="34" charset="0"/>
                <a:ea typeface="Georgia" pitchFamily="34" charset="-122"/>
                <a:cs typeface="Georgia" pitchFamily="34" charset="-120"/>
              </a:rPr>
              <a:t>The Trust Paradox</a:t>
            </a:r>
            <a:endParaRPr lang="en-US" sz="2800" dirty="0"/>
          </a:p>
        </p:txBody>
      </p:sp>
      <p:sp>
        <p:nvSpPr>
          <p:cNvPr id="5" name="Text 2"/>
          <p:cNvSpPr/>
          <p:nvPr/>
        </p:nvSpPr>
        <p:spPr>
          <a:xfrm>
            <a:off x="548640" y="822960"/>
            <a:ext cx="8229600" cy="320040"/>
          </a:xfrm>
          <a:prstGeom prst="rect">
            <a:avLst/>
          </a:prstGeom>
          <a:noFill/>
          <a:ln/>
        </p:spPr>
        <p:txBody>
          <a:bodyPr wrap="square" rtlCol="0" anchor="ctr"/>
          <a:lstStyle/>
          <a:p>
            <a:pPr marL="0" indent="0">
              <a:buNone/>
            </a:pPr>
            <a:r>
              <a:rPr lang="en-US" sz="1300" i="1" dirty="0">
                <a:solidFill>
                  <a:srgbClr val="E8A838"/>
                </a:solidFill>
                <a:latin typeface="Calibri" pitchFamily="34" charset="0"/>
                <a:ea typeface="Calibri" pitchFamily="34" charset="-122"/>
                <a:cs typeface="Calibri" pitchFamily="34" charset="-120"/>
              </a:rPr>
              <a:t>Why do we trust face-to-face more when deception is equally possible?</a:t>
            </a:r>
            <a:endParaRPr lang="en-US" sz="1300" dirty="0"/>
          </a:p>
        </p:txBody>
      </p:sp>
      <p:sp>
        <p:nvSpPr>
          <p:cNvPr id="6" name="Shape 3"/>
          <p:cNvSpPr/>
          <p:nvPr/>
        </p:nvSpPr>
        <p:spPr>
          <a:xfrm>
            <a:off x="548640" y="1371600"/>
            <a:ext cx="2560320" cy="1645920"/>
          </a:xfrm>
          <a:prstGeom prst="rect">
            <a:avLst/>
          </a:prstGeom>
          <a:solidFill>
            <a:srgbClr val="1A4F5C"/>
          </a:solidFill>
          <a:ln/>
        </p:spPr>
        <p:txBody>
          <a:bodyPr/>
          <a:lstStyle/>
          <a:p>
            <a:endParaRPr lang="en-US"/>
          </a:p>
        </p:txBody>
      </p:sp>
      <p:sp>
        <p:nvSpPr>
          <p:cNvPr id="7" name="Text 4"/>
          <p:cNvSpPr/>
          <p:nvPr/>
        </p:nvSpPr>
        <p:spPr>
          <a:xfrm>
            <a:off x="548640" y="1463040"/>
            <a:ext cx="2560320" cy="731520"/>
          </a:xfrm>
          <a:prstGeom prst="rect">
            <a:avLst/>
          </a:prstGeom>
          <a:noFill/>
          <a:ln/>
        </p:spPr>
        <p:txBody>
          <a:bodyPr wrap="square" rtlCol="0" anchor="ctr"/>
          <a:lstStyle/>
          <a:p>
            <a:pPr marL="0" indent="0" algn="ctr">
              <a:buNone/>
            </a:pPr>
            <a:r>
              <a:rPr lang="en-US" sz="4400" b="1" dirty="0">
                <a:solidFill>
                  <a:srgbClr val="FFFFFF"/>
                </a:solidFill>
                <a:latin typeface="Georgia" pitchFamily="34" charset="0"/>
                <a:ea typeface="Georgia" pitchFamily="34" charset="-122"/>
                <a:cs typeface="Georgia" pitchFamily="34" charset="-120"/>
              </a:rPr>
              <a:t>54%</a:t>
            </a:r>
            <a:endParaRPr lang="en-US" sz="4400" dirty="0"/>
          </a:p>
        </p:txBody>
      </p:sp>
      <p:sp>
        <p:nvSpPr>
          <p:cNvPr id="8" name="Text 5"/>
          <p:cNvSpPr/>
          <p:nvPr/>
        </p:nvSpPr>
        <p:spPr>
          <a:xfrm>
            <a:off x="548640" y="2194560"/>
            <a:ext cx="2560320" cy="731520"/>
          </a:xfrm>
          <a:prstGeom prst="rect">
            <a:avLst/>
          </a:prstGeom>
          <a:noFill/>
          <a:ln/>
        </p:spPr>
        <p:txBody>
          <a:bodyPr wrap="square" rtlCol="0" anchor="ctr"/>
          <a:lstStyle/>
          <a:p>
            <a:pPr marL="0" indent="0" algn="ctr">
              <a:lnSpc>
                <a:spcPct val="120000"/>
              </a:lnSpc>
              <a:buNone/>
            </a:pPr>
            <a:r>
              <a:rPr lang="en-US" sz="1100" dirty="0">
                <a:solidFill>
                  <a:srgbClr val="EDF5F7"/>
                </a:solidFill>
                <a:latin typeface="Calibri" pitchFamily="34" charset="0"/>
                <a:ea typeface="Calibri" pitchFamily="34" charset="-122"/>
                <a:cs typeface="Calibri" pitchFamily="34" charset="-120"/>
              </a:rPr>
              <a:t>Deception detection</a:t>
            </a:r>
            <a:endParaRPr lang="en-US" sz="1100" dirty="0"/>
          </a:p>
          <a:p>
            <a:pPr marL="0" indent="0" algn="ctr">
              <a:lnSpc>
                <a:spcPct val="120000"/>
              </a:lnSpc>
              <a:buNone/>
            </a:pPr>
            <a:r>
              <a:rPr lang="en-US" sz="1100" dirty="0">
                <a:solidFill>
                  <a:srgbClr val="EDF5F7"/>
                </a:solidFill>
                <a:latin typeface="Calibri" pitchFamily="34" charset="0"/>
                <a:ea typeface="Calibri" pitchFamily="34" charset="-122"/>
                <a:cs typeface="Calibri" pitchFamily="34" charset="-120"/>
              </a:rPr>
              <a:t>accuracy (barely</a:t>
            </a:r>
            <a:endParaRPr lang="en-US" sz="1100" dirty="0"/>
          </a:p>
          <a:p>
            <a:pPr marL="0" indent="0" algn="ctr">
              <a:lnSpc>
                <a:spcPct val="120000"/>
              </a:lnSpc>
              <a:buNone/>
            </a:pPr>
            <a:r>
              <a:rPr lang="en-US" sz="1100" dirty="0">
                <a:solidFill>
                  <a:srgbClr val="EDF5F7"/>
                </a:solidFill>
                <a:latin typeface="Calibri" pitchFamily="34" charset="0"/>
                <a:ea typeface="Calibri" pitchFamily="34" charset="-122"/>
                <a:cs typeface="Calibri" pitchFamily="34" charset="-120"/>
              </a:rPr>
              <a:t>better than a coin flip)</a:t>
            </a:r>
            <a:endParaRPr lang="en-US" sz="1100" dirty="0"/>
          </a:p>
        </p:txBody>
      </p:sp>
      <p:sp>
        <p:nvSpPr>
          <p:cNvPr id="9" name="Shape 6"/>
          <p:cNvSpPr/>
          <p:nvPr/>
        </p:nvSpPr>
        <p:spPr>
          <a:xfrm>
            <a:off x="3291840" y="1371600"/>
            <a:ext cx="5486400" cy="1645920"/>
          </a:xfrm>
          <a:prstGeom prst="rect">
            <a:avLst/>
          </a:prstGeom>
          <a:solidFill>
            <a:srgbClr val="1A3A42"/>
          </a:solidFill>
          <a:ln/>
        </p:spPr>
        <p:txBody>
          <a:bodyPr/>
          <a:lstStyle/>
          <a:p>
            <a:endParaRPr lang="en-US"/>
          </a:p>
        </p:txBody>
      </p:sp>
      <p:sp>
        <p:nvSpPr>
          <p:cNvPr id="10" name="Text 7"/>
          <p:cNvSpPr/>
          <p:nvPr/>
        </p:nvSpPr>
        <p:spPr>
          <a:xfrm>
            <a:off x="3566160" y="1463040"/>
            <a:ext cx="4937760" cy="1463040"/>
          </a:xfrm>
          <a:prstGeom prst="rect">
            <a:avLst/>
          </a:prstGeom>
          <a:noFill/>
          <a:ln/>
        </p:spPr>
        <p:txBody>
          <a:bodyPr wrap="square" rtlCol="0" anchor="ctr"/>
          <a:lstStyle/>
          <a:p>
            <a:pPr marL="0" indent="0">
              <a:lnSpc>
                <a:spcPct val="120000"/>
              </a:lnSpc>
              <a:buNone/>
            </a:pPr>
            <a:r>
              <a:rPr lang="en-US" sz="1400" b="1" dirty="0">
                <a:solidFill>
                  <a:srgbClr val="E8A838"/>
                </a:solidFill>
                <a:latin typeface="Calibri" pitchFamily="34" charset="0"/>
                <a:ea typeface="Calibri" pitchFamily="34" charset="-122"/>
                <a:cs typeface="Calibri" pitchFamily="34" charset="-120"/>
              </a:rPr>
              <a:t>The Surprising Finding:</a:t>
            </a:r>
            <a:endParaRPr lang="en-US" sz="1400" dirty="0"/>
          </a:p>
          <a:p>
            <a:pPr marL="0" indent="0">
              <a:lnSpc>
                <a:spcPct val="120000"/>
              </a:lnSpc>
              <a:buNone/>
            </a:pPr>
            <a:r>
              <a:rPr lang="en-US" sz="1200" dirty="0">
                <a:solidFill>
                  <a:srgbClr val="FFFFFF"/>
                </a:solidFill>
                <a:latin typeface="Calibri" pitchFamily="34" charset="0"/>
                <a:ea typeface="Calibri" pitchFamily="34" charset="-122"/>
                <a:cs typeface="Calibri" pitchFamily="34" charset="-120"/>
              </a:rPr>
              <a:t>Deception detection in text-based communication actually </a:t>
            </a:r>
            <a:r>
              <a:rPr lang="en-US" sz="1200" b="1" u="sng" dirty="0">
                <a:solidFill>
                  <a:srgbClr val="D4654A"/>
                </a:solidFill>
                <a:latin typeface="Calibri" pitchFamily="34" charset="0"/>
                <a:ea typeface="Calibri" pitchFamily="34" charset="-122"/>
                <a:cs typeface="Calibri" pitchFamily="34" charset="-120"/>
              </a:rPr>
              <a:t>exceeds</a:t>
            </a:r>
            <a:r>
              <a:rPr lang="en-US" sz="1200" dirty="0">
                <a:solidFill>
                  <a:srgbClr val="FFFFFF"/>
                </a:solidFill>
                <a:latin typeface="Calibri" pitchFamily="34" charset="0"/>
                <a:ea typeface="Calibri" pitchFamily="34" charset="-122"/>
                <a:cs typeface="Calibri" pitchFamily="34" charset="-120"/>
              </a:rPr>
              <a:t> that in face-to-face interaction.</a:t>
            </a:r>
            <a:r>
              <a:rPr lang="en-US" sz="600" dirty="0">
                <a:solidFill>
                  <a:srgbClr val="000000"/>
                </a:solidFill>
                <a:latin typeface="Calibri" pitchFamily="34" charset="0"/>
                <a:ea typeface="Calibri" pitchFamily="34" charset="-122"/>
                <a:cs typeface="Calibri" pitchFamily="34" charset="-120"/>
              </a:rPr>
              <a:t>
</a:t>
            </a:r>
            <a:endParaRPr lang="en-US" sz="1400" dirty="0"/>
          </a:p>
          <a:p>
            <a:pPr marL="0" indent="0">
              <a:lnSpc>
                <a:spcPct val="120000"/>
              </a:lnSpc>
              <a:buNone/>
            </a:pPr>
            <a:r>
              <a:rPr lang="en-US" sz="1100" dirty="0">
                <a:solidFill>
                  <a:srgbClr val="EDF5F7"/>
                </a:solidFill>
                <a:latin typeface="Calibri" pitchFamily="34" charset="0"/>
                <a:ea typeface="Calibri" pitchFamily="34" charset="-122"/>
                <a:cs typeface="Calibri" pitchFamily="34" charset="-120"/>
              </a:rPr>
              <a:t>Yet we trust face-to-face more. This is driven by Truth-Default Theory: our brains are wired to assume honesty, and the abundance of nonverbal cues in FTF creates an </a:t>
            </a:r>
            <a:r>
              <a:rPr lang="en-US" sz="1100" b="1" dirty="0">
                <a:solidFill>
                  <a:srgbClr val="D4654A"/>
                </a:solidFill>
                <a:latin typeface="Calibri" pitchFamily="34" charset="0"/>
                <a:ea typeface="Calibri" pitchFamily="34" charset="-122"/>
                <a:cs typeface="Calibri" pitchFamily="34" charset="-120"/>
              </a:rPr>
              <a:t>illusion of understanding.</a:t>
            </a:r>
            <a:endParaRPr lang="en-US" sz="1400" dirty="0"/>
          </a:p>
        </p:txBody>
      </p:sp>
      <p:sp>
        <p:nvSpPr>
          <p:cNvPr id="11" name="Shape 8"/>
          <p:cNvSpPr/>
          <p:nvPr/>
        </p:nvSpPr>
        <p:spPr>
          <a:xfrm>
            <a:off x="548640" y="3246120"/>
            <a:ext cx="2606040" cy="1645920"/>
          </a:xfrm>
          <a:prstGeom prst="rect">
            <a:avLst/>
          </a:prstGeom>
          <a:solidFill>
            <a:srgbClr val="1A3A42"/>
          </a:solidFill>
          <a:ln/>
        </p:spPr>
        <p:txBody>
          <a:bodyPr/>
          <a:lstStyle/>
          <a:p>
            <a:endParaRPr lang="en-US"/>
          </a:p>
        </p:txBody>
      </p:sp>
      <p:sp>
        <p:nvSpPr>
          <p:cNvPr id="12" name="Text 9"/>
          <p:cNvSpPr/>
          <p:nvPr/>
        </p:nvSpPr>
        <p:spPr>
          <a:xfrm>
            <a:off x="685800" y="3337560"/>
            <a:ext cx="2331720" cy="320040"/>
          </a:xfrm>
          <a:prstGeom prst="rect">
            <a:avLst/>
          </a:prstGeom>
          <a:noFill/>
          <a:ln/>
        </p:spPr>
        <p:txBody>
          <a:bodyPr wrap="square" rtlCol="0" anchor="ctr"/>
          <a:lstStyle/>
          <a:p>
            <a:pPr marL="0" indent="0">
              <a:buNone/>
            </a:pPr>
            <a:r>
              <a:rPr lang="en-US" sz="1200" b="1" dirty="0">
                <a:solidFill>
                  <a:srgbClr val="E8A838"/>
                </a:solidFill>
                <a:latin typeface="Georgia" pitchFamily="34" charset="0"/>
                <a:ea typeface="Georgia" pitchFamily="34" charset="-122"/>
                <a:cs typeface="Georgia" pitchFamily="34" charset="-120"/>
              </a:rPr>
              <a:t>Truth-Default Theory</a:t>
            </a:r>
            <a:endParaRPr lang="en-US" sz="1200" dirty="0"/>
          </a:p>
        </p:txBody>
      </p:sp>
      <p:sp>
        <p:nvSpPr>
          <p:cNvPr id="13" name="Text 10"/>
          <p:cNvSpPr/>
          <p:nvPr/>
        </p:nvSpPr>
        <p:spPr>
          <a:xfrm>
            <a:off x="685800" y="3703320"/>
            <a:ext cx="2331720" cy="1005840"/>
          </a:xfrm>
          <a:prstGeom prst="rect">
            <a:avLst/>
          </a:prstGeom>
          <a:noFill/>
          <a:ln/>
        </p:spPr>
        <p:txBody>
          <a:bodyPr wrap="square" rtlCol="0" anchor="ctr"/>
          <a:lstStyle/>
          <a:p>
            <a:pPr marL="0" indent="0">
              <a:lnSpc>
                <a:spcPct val="120000"/>
              </a:lnSpc>
              <a:buNone/>
            </a:pPr>
            <a:r>
              <a:rPr lang="en-US" sz="1000" dirty="0">
                <a:solidFill>
                  <a:srgbClr val="EDF5F7"/>
                </a:solidFill>
                <a:latin typeface="Calibri" pitchFamily="34" charset="0"/>
                <a:ea typeface="Calibri" pitchFamily="34" charset="-122"/>
                <a:cs typeface="Calibri" pitchFamily="34" charset="-120"/>
              </a:rPr>
              <a:t>Humans are wired to assume honesty. This bias is adaptive when deception is rare, but it makes us vulnerable.</a:t>
            </a:r>
            <a:endParaRPr lang="en-US" sz="1000" dirty="0"/>
          </a:p>
        </p:txBody>
      </p:sp>
      <p:sp>
        <p:nvSpPr>
          <p:cNvPr id="14" name="Shape 11"/>
          <p:cNvSpPr/>
          <p:nvPr/>
        </p:nvSpPr>
        <p:spPr>
          <a:xfrm>
            <a:off x="3383280" y="3246120"/>
            <a:ext cx="2606040" cy="1645920"/>
          </a:xfrm>
          <a:prstGeom prst="rect">
            <a:avLst/>
          </a:prstGeom>
          <a:solidFill>
            <a:srgbClr val="1A3A42"/>
          </a:solidFill>
          <a:ln/>
        </p:spPr>
        <p:txBody>
          <a:bodyPr/>
          <a:lstStyle/>
          <a:p>
            <a:endParaRPr lang="en-US"/>
          </a:p>
        </p:txBody>
      </p:sp>
      <p:sp>
        <p:nvSpPr>
          <p:cNvPr id="15" name="Text 12"/>
          <p:cNvSpPr/>
          <p:nvPr/>
        </p:nvSpPr>
        <p:spPr>
          <a:xfrm>
            <a:off x="3520440" y="3337560"/>
            <a:ext cx="2331720" cy="320040"/>
          </a:xfrm>
          <a:prstGeom prst="rect">
            <a:avLst/>
          </a:prstGeom>
          <a:noFill/>
          <a:ln/>
        </p:spPr>
        <p:txBody>
          <a:bodyPr wrap="square" rtlCol="0" anchor="ctr"/>
          <a:lstStyle/>
          <a:p>
            <a:pPr marL="0" indent="0">
              <a:buNone/>
            </a:pPr>
            <a:r>
              <a:rPr lang="en-US" sz="1200" b="1" dirty="0">
                <a:solidFill>
                  <a:srgbClr val="E8A838"/>
                </a:solidFill>
                <a:latin typeface="Georgia" pitchFamily="34" charset="0"/>
                <a:ea typeface="Georgia" pitchFamily="34" charset="-122"/>
                <a:cs typeface="Georgia" pitchFamily="34" charset="-120"/>
              </a:rPr>
              <a:t>Confidence-Accuracy Gap</a:t>
            </a:r>
            <a:endParaRPr lang="en-US" sz="1200" dirty="0"/>
          </a:p>
        </p:txBody>
      </p:sp>
      <p:sp>
        <p:nvSpPr>
          <p:cNvPr id="16" name="Text 13"/>
          <p:cNvSpPr/>
          <p:nvPr/>
        </p:nvSpPr>
        <p:spPr>
          <a:xfrm>
            <a:off x="3520440" y="3703320"/>
            <a:ext cx="2331720" cy="1005840"/>
          </a:xfrm>
          <a:prstGeom prst="rect">
            <a:avLst/>
          </a:prstGeom>
          <a:noFill/>
          <a:ln/>
        </p:spPr>
        <p:txBody>
          <a:bodyPr wrap="square" rtlCol="0" anchor="ctr"/>
          <a:lstStyle/>
          <a:p>
            <a:pPr marL="0" indent="0">
              <a:lnSpc>
                <a:spcPct val="120000"/>
              </a:lnSpc>
              <a:buNone/>
            </a:pPr>
            <a:r>
              <a:rPr lang="en-US" sz="1000" dirty="0">
                <a:solidFill>
                  <a:srgbClr val="EDF5F7"/>
                </a:solidFill>
                <a:latin typeface="Calibri" pitchFamily="34" charset="0"/>
                <a:ea typeface="Calibri" pitchFamily="34" charset="-122"/>
                <a:cs typeface="Calibri" pitchFamily="34" charset="-120"/>
              </a:rPr>
              <a:t>The more confident people feel about detecting lies, the worse they actually perform (meta-analysis of 206 cases).</a:t>
            </a:r>
            <a:endParaRPr lang="en-US" sz="1000" dirty="0"/>
          </a:p>
        </p:txBody>
      </p:sp>
      <p:sp>
        <p:nvSpPr>
          <p:cNvPr id="17" name="Shape 14"/>
          <p:cNvSpPr/>
          <p:nvPr/>
        </p:nvSpPr>
        <p:spPr>
          <a:xfrm>
            <a:off x="6217920" y="3246120"/>
            <a:ext cx="2606040" cy="1645920"/>
          </a:xfrm>
          <a:prstGeom prst="rect">
            <a:avLst/>
          </a:prstGeom>
          <a:solidFill>
            <a:srgbClr val="1A3A42"/>
          </a:solidFill>
          <a:ln/>
        </p:spPr>
        <p:txBody>
          <a:bodyPr/>
          <a:lstStyle/>
          <a:p>
            <a:endParaRPr lang="en-US"/>
          </a:p>
        </p:txBody>
      </p:sp>
      <p:sp>
        <p:nvSpPr>
          <p:cNvPr id="18" name="Text 15"/>
          <p:cNvSpPr/>
          <p:nvPr/>
        </p:nvSpPr>
        <p:spPr>
          <a:xfrm>
            <a:off x="6355080" y="3337560"/>
            <a:ext cx="2331720" cy="320040"/>
          </a:xfrm>
          <a:prstGeom prst="rect">
            <a:avLst/>
          </a:prstGeom>
          <a:noFill/>
          <a:ln/>
        </p:spPr>
        <p:txBody>
          <a:bodyPr wrap="square" rtlCol="0" anchor="ctr"/>
          <a:lstStyle/>
          <a:p>
            <a:pPr marL="0" indent="0">
              <a:buNone/>
            </a:pPr>
            <a:r>
              <a:rPr lang="en-US" sz="1200" b="1" dirty="0">
                <a:solidFill>
                  <a:srgbClr val="E8A838"/>
                </a:solidFill>
                <a:latin typeface="Georgia" pitchFamily="34" charset="0"/>
                <a:ea typeface="Georgia" pitchFamily="34" charset="-122"/>
                <a:cs typeface="Georgia" pitchFamily="34" charset="-120"/>
              </a:rPr>
              <a:t>Superficial Cue Hijacking</a:t>
            </a:r>
            <a:endParaRPr lang="en-US" sz="1200" dirty="0"/>
          </a:p>
        </p:txBody>
      </p:sp>
      <p:sp>
        <p:nvSpPr>
          <p:cNvPr id="19" name="Text 16"/>
          <p:cNvSpPr/>
          <p:nvPr/>
        </p:nvSpPr>
        <p:spPr>
          <a:xfrm>
            <a:off x="6355080" y="3703320"/>
            <a:ext cx="2331720" cy="1005840"/>
          </a:xfrm>
          <a:prstGeom prst="rect">
            <a:avLst/>
          </a:prstGeom>
          <a:noFill/>
          <a:ln/>
        </p:spPr>
        <p:txBody>
          <a:bodyPr wrap="square" rtlCol="0" anchor="ctr"/>
          <a:lstStyle/>
          <a:p>
            <a:pPr marL="0" indent="0">
              <a:lnSpc>
                <a:spcPct val="120000"/>
              </a:lnSpc>
              <a:buNone/>
            </a:pPr>
            <a:r>
              <a:rPr lang="en-US" sz="1000" dirty="0">
                <a:solidFill>
                  <a:srgbClr val="EDF5F7"/>
                </a:solidFill>
                <a:latin typeface="Calibri" pitchFamily="34" charset="0"/>
                <a:ea typeface="Calibri" pitchFamily="34" charset="-122"/>
                <a:cs typeface="Calibri" pitchFamily="34" charset="-120"/>
              </a:rPr>
              <a:t>Smiles and eye contact feel like trust signals but are easily faked. A 100ms snap judgment based on a smile may be completely wrong.</a:t>
            </a:r>
            <a:endParaRPr lang="en-US" sz="10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name="Slide 11">
    <p:bg>
      <p:bgPr>
        <a:solidFill>
          <a:srgbClr val="FBF7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Text 1"/>
          <p:cNvSpPr/>
          <p:nvPr/>
        </p:nvSpPr>
        <p:spPr>
          <a:xfrm>
            <a:off x="548640" y="228600"/>
            <a:ext cx="8229600" cy="594360"/>
          </a:xfrm>
          <a:prstGeom prst="rect">
            <a:avLst/>
          </a:prstGeom>
          <a:noFill/>
          <a:ln/>
        </p:spPr>
        <p:txBody>
          <a:bodyPr wrap="square" rtlCol="0" anchor="ctr"/>
          <a:lstStyle/>
          <a:p>
            <a:pPr marL="0" indent="0">
              <a:buNone/>
            </a:pPr>
            <a:r>
              <a:rPr lang="en-US" sz="2800" b="1" dirty="0">
                <a:solidFill>
                  <a:srgbClr val="0F2B33"/>
                </a:solidFill>
                <a:latin typeface="Georgia" pitchFamily="34" charset="0"/>
                <a:ea typeface="Georgia" pitchFamily="34" charset="-122"/>
                <a:cs typeface="Georgia" pitchFamily="34" charset="-120"/>
              </a:rPr>
              <a:t>Neighborhood Trust &amp; Social Capital</a:t>
            </a:r>
            <a:endParaRPr lang="en-US" sz="2800" dirty="0"/>
          </a:p>
        </p:txBody>
      </p:sp>
      <p:sp>
        <p:nvSpPr>
          <p:cNvPr id="4" name="Shape 2"/>
          <p:cNvSpPr/>
          <p:nvPr/>
        </p:nvSpPr>
        <p:spPr>
          <a:xfrm>
            <a:off x="548640" y="1005840"/>
            <a:ext cx="3931920" cy="25603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Shape 3"/>
          <p:cNvSpPr/>
          <p:nvPr/>
        </p:nvSpPr>
        <p:spPr>
          <a:xfrm>
            <a:off x="548640" y="1005840"/>
            <a:ext cx="3931920" cy="54864"/>
          </a:xfrm>
          <a:prstGeom prst="rect">
            <a:avLst/>
          </a:prstGeom>
          <a:solidFill>
            <a:srgbClr val="2D8C9E"/>
          </a:solidFill>
          <a:ln/>
        </p:spPr>
        <p:txBody>
          <a:bodyPr/>
          <a:lstStyle/>
          <a:p>
            <a:endParaRPr lang="en-US"/>
          </a:p>
        </p:txBody>
      </p:sp>
      <p:sp>
        <p:nvSpPr>
          <p:cNvPr id="6" name="Text 4"/>
          <p:cNvSpPr/>
          <p:nvPr/>
        </p:nvSpPr>
        <p:spPr>
          <a:xfrm>
            <a:off x="822960" y="1188720"/>
            <a:ext cx="3474720" cy="365760"/>
          </a:xfrm>
          <a:prstGeom prst="rect">
            <a:avLst/>
          </a:prstGeom>
          <a:noFill/>
          <a:ln/>
        </p:spPr>
        <p:txBody>
          <a:bodyPr wrap="square" rtlCol="0" anchor="ctr"/>
          <a:lstStyle/>
          <a:p>
            <a:pPr marL="0" indent="0">
              <a:buNone/>
            </a:pPr>
            <a:r>
              <a:rPr lang="en-US" sz="1300" b="1" dirty="0">
                <a:solidFill>
                  <a:srgbClr val="2D8C9E"/>
                </a:solidFill>
                <a:latin typeface="Georgia" pitchFamily="34" charset="0"/>
                <a:ea typeface="Georgia" pitchFamily="34" charset="-122"/>
                <a:cs typeface="Georgia" pitchFamily="34" charset="-120"/>
              </a:rPr>
              <a:t>Robert Putnam: Bowling Alone (1995/2000)</a:t>
            </a:r>
            <a:endParaRPr lang="en-US" sz="1300" dirty="0"/>
          </a:p>
        </p:txBody>
      </p:sp>
      <p:sp>
        <p:nvSpPr>
          <p:cNvPr id="7" name="Text 5"/>
          <p:cNvSpPr/>
          <p:nvPr/>
        </p:nvSpPr>
        <p:spPr>
          <a:xfrm>
            <a:off x="822960" y="1645920"/>
            <a:ext cx="3474720" cy="1737360"/>
          </a:xfrm>
          <a:prstGeom prst="rect">
            <a:avLst/>
          </a:prstGeom>
          <a:noFill/>
          <a:ln/>
        </p:spPr>
        <p:txBody>
          <a:bodyPr wrap="square" rtlCol="0" anchor="ctr"/>
          <a:lstStyle/>
          <a:p>
            <a:pPr marL="0" indent="0">
              <a:lnSpc>
                <a:spcPct val="130000"/>
              </a:lnSpc>
              <a:buNone/>
            </a:pPr>
            <a:r>
              <a:rPr lang="en-US" sz="1100" dirty="0">
                <a:solidFill>
                  <a:srgbClr val="1E2D32"/>
                </a:solidFill>
                <a:latin typeface="Calibri" pitchFamily="34" charset="0"/>
                <a:ea typeface="Calibri" pitchFamily="34" charset="-122"/>
                <a:cs typeface="Calibri" pitchFamily="34" charset="-120"/>
              </a:rPr>
              <a:t>Social capital = the connections among individuals and the norms of reciprocity and trustworthiness that arise from them.</a:t>
            </a:r>
            <a:endParaRPr lang="en-US" sz="1100" dirty="0"/>
          </a:p>
          <a:p>
            <a:pPr marL="0" indent="0">
              <a:lnSpc>
                <a:spcPct val="130000"/>
              </a:lnSpc>
              <a:buNone/>
            </a:pPr>
            <a:endParaRPr lang="en-US" sz="1100" dirty="0"/>
          </a:p>
          <a:p>
            <a:pPr marL="0" indent="0">
              <a:lnSpc>
                <a:spcPct val="130000"/>
              </a:lnSpc>
              <a:buNone/>
            </a:pPr>
            <a:r>
              <a:rPr lang="en-US" sz="1100" dirty="0">
                <a:solidFill>
                  <a:srgbClr val="1E2D32"/>
                </a:solidFill>
                <a:latin typeface="Calibri" pitchFamily="34" charset="0"/>
                <a:ea typeface="Calibri" pitchFamily="34" charset="-122"/>
                <a:cs typeface="Calibri" pitchFamily="34" charset="-120"/>
              </a:rPr>
              <a:t>Social networks make collective problems easier to resolve. Mutual trust among neighbors explains why some neighborhoods are safer and more productive.</a:t>
            </a:r>
            <a:endParaRPr lang="en-US" sz="1100" dirty="0"/>
          </a:p>
        </p:txBody>
      </p:sp>
      <p:sp>
        <p:nvSpPr>
          <p:cNvPr id="8" name="Shape 6"/>
          <p:cNvSpPr/>
          <p:nvPr/>
        </p:nvSpPr>
        <p:spPr>
          <a:xfrm>
            <a:off x="4754880" y="1005840"/>
            <a:ext cx="4023360" cy="256032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9" name="Shape 7"/>
          <p:cNvSpPr/>
          <p:nvPr/>
        </p:nvSpPr>
        <p:spPr>
          <a:xfrm>
            <a:off x="4754880" y="1005840"/>
            <a:ext cx="4023360" cy="54864"/>
          </a:xfrm>
          <a:prstGeom prst="rect">
            <a:avLst/>
          </a:prstGeom>
          <a:solidFill>
            <a:srgbClr val="E8A838"/>
          </a:solidFill>
          <a:ln/>
        </p:spPr>
        <p:txBody>
          <a:bodyPr/>
          <a:lstStyle/>
          <a:p>
            <a:endParaRPr lang="en-US"/>
          </a:p>
        </p:txBody>
      </p:sp>
      <p:sp>
        <p:nvSpPr>
          <p:cNvPr id="10" name="Text 8"/>
          <p:cNvSpPr/>
          <p:nvPr/>
        </p:nvSpPr>
        <p:spPr>
          <a:xfrm>
            <a:off x="5029200" y="1188720"/>
            <a:ext cx="3474720" cy="365760"/>
          </a:xfrm>
          <a:prstGeom prst="rect">
            <a:avLst/>
          </a:prstGeom>
          <a:noFill/>
          <a:ln/>
        </p:spPr>
        <p:txBody>
          <a:bodyPr wrap="square" rtlCol="0" anchor="ctr"/>
          <a:lstStyle/>
          <a:p>
            <a:pPr marL="0" indent="0">
              <a:buNone/>
            </a:pPr>
            <a:r>
              <a:rPr lang="en-US" sz="1300" b="1" dirty="0">
                <a:solidFill>
                  <a:srgbClr val="E8A838"/>
                </a:solidFill>
                <a:latin typeface="Georgia" pitchFamily="34" charset="0"/>
                <a:ea typeface="Georgia" pitchFamily="34" charset="-122"/>
                <a:cs typeface="Georgia" pitchFamily="34" charset="-120"/>
              </a:rPr>
              <a:t>Key Research Findings</a:t>
            </a:r>
            <a:endParaRPr lang="en-US" sz="1300" dirty="0"/>
          </a:p>
        </p:txBody>
      </p:sp>
      <p:sp>
        <p:nvSpPr>
          <p:cNvPr id="11" name="Text 9"/>
          <p:cNvSpPr/>
          <p:nvPr/>
        </p:nvSpPr>
        <p:spPr>
          <a:xfrm>
            <a:off x="5029200" y="1645920"/>
            <a:ext cx="3474720" cy="1737360"/>
          </a:xfrm>
          <a:prstGeom prst="rect">
            <a:avLst/>
          </a:prstGeom>
          <a:noFill/>
          <a:ln/>
        </p:spPr>
        <p:txBody>
          <a:bodyPr wrap="square" rtlCol="0" anchor="ctr"/>
          <a:lstStyle/>
          <a:p>
            <a:pPr marL="0" indent="0">
              <a:lnSpc>
                <a:spcPct val="120000"/>
              </a:lnSpc>
              <a:buNone/>
            </a:pPr>
            <a:r>
              <a:rPr lang="en-US" sz="1050" b="1" dirty="0">
                <a:solidFill>
                  <a:srgbClr val="1E2D32"/>
                </a:solidFill>
                <a:latin typeface="Calibri" pitchFamily="34" charset="0"/>
                <a:ea typeface="Calibri" pitchFamily="34" charset="-122"/>
                <a:cs typeface="Calibri" pitchFamily="34" charset="-120"/>
              </a:rPr>
              <a:t>Residential Stability: </a:t>
            </a:r>
            <a:r>
              <a:rPr lang="en-US" sz="1050" dirty="0">
                <a:solidFill>
                  <a:srgbClr val="1E2D32"/>
                </a:solidFill>
                <a:latin typeface="Calibri" pitchFamily="34" charset="0"/>
                <a:ea typeface="Calibri" pitchFamily="34" charset="-122"/>
                <a:cs typeface="Calibri" pitchFamily="34" charset="-120"/>
              </a:rPr>
              <a:t>Residents 10+ years: 26% trust neighbors vs. 16% for those under 10 years.</a:t>
            </a:r>
            <a:endParaRPr lang="en-US" sz="1050" dirty="0"/>
          </a:p>
          <a:p>
            <a:pPr marL="0" indent="0">
              <a:lnSpc>
                <a:spcPct val="120000"/>
              </a:lnSpc>
              <a:buNone/>
            </a:pPr>
            <a:r>
              <a:rPr lang="en-US" sz="400" dirty="0">
                <a:solidFill>
                  <a:srgbClr val="1E2D32"/>
                </a:solidFill>
                <a:latin typeface="Calibri" pitchFamily="34" charset="0"/>
                <a:ea typeface="Calibri" pitchFamily="34" charset="-122"/>
                <a:cs typeface="Calibri" pitchFamily="34" charset="-120"/>
              </a:rPr>
              <a:t>
</a:t>
            </a:r>
            <a:endParaRPr lang="en-US" sz="1050" dirty="0"/>
          </a:p>
          <a:p>
            <a:pPr marL="0" indent="0">
              <a:lnSpc>
                <a:spcPct val="120000"/>
              </a:lnSpc>
              <a:buNone/>
            </a:pPr>
            <a:r>
              <a:rPr lang="en-US" sz="1050" b="1" dirty="0">
                <a:solidFill>
                  <a:srgbClr val="1E2D32"/>
                </a:solidFill>
                <a:latin typeface="Calibri" pitchFamily="34" charset="0"/>
                <a:ea typeface="Calibri" pitchFamily="34" charset="-122"/>
                <a:cs typeface="Calibri" pitchFamily="34" charset="-120"/>
              </a:rPr>
              <a:t>Walkability: </a:t>
            </a:r>
            <a:r>
              <a:rPr lang="en-US" sz="1050" dirty="0">
                <a:solidFill>
                  <a:srgbClr val="1E2D32"/>
                </a:solidFill>
                <a:latin typeface="Calibri" pitchFamily="34" charset="0"/>
                <a:ea typeface="Calibri" pitchFamily="34" charset="-122"/>
                <a:cs typeface="Calibri" pitchFamily="34" charset="-120"/>
              </a:rPr>
              <a:t>Walkable neighborhoods have higher social capital, political participation, and trust.</a:t>
            </a:r>
            <a:endParaRPr lang="en-US" sz="1050" dirty="0"/>
          </a:p>
          <a:p>
            <a:pPr marL="0" indent="0">
              <a:lnSpc>
                <a:spcPct val="120000"/>
              </a:lnSpc>
              <a:buNone/>
            </a:pPr>
            <a:r>
              <a:rPr lang="en-US" sz="400" dirty="0">
                <a:solidFill>
                  <a:srgbClr val="1E2D32"/>
                </a:solidFill>
                <a:latin typeface="Calibri" pitchFamily="34" charset="0"/>
                <a:ea typeface="Calibri" pitchFamily="34" charset="-122"/>
                <a:cs typeface="Calibri" pitchFamily="34" charset="-120"/>
              </a:rPr>
              <a:t>
</a:t>
            </a:r>
            <a:endParaRPr lang="en-US" sz="1050" dirty="0"/>
          </a:p>
          <a:p>
            <a:pPr marL="0" indent="0">
              <a:lnSpc>
                <a:spcPct val="120000"/>
              </a:lnSpc>
              <a:buNone/>
            </a:pPr>
            <a:r>
              <a:rPr lang="en-US" sz="1050" b="1" dirty="0">
                <a:solidFill>
                  <a:srgbClr val="1E2D32"/>
                </a:solidFill>
                <a:latin typeface="Calibri" pitchFamily="34" charset="0"/>
                <a:ea typeface="Calibri" pitchFamily="34" charset="-122"/>
                <a:cs typeface="Calibri" pitchFamily="34" charset="-120"/>
              </a:rPr>
              <a:t>Shared Spaces: </a:t>
            </a:r>
            <a:r>
              <a:rPr lang="en-US" sz="1050" dirty="0">
                <a:solidFill>
                  <a:srgbClr val="1E2D32"/>
                </a:solidFill>
                <a:latin typeface="Calibri" pitchFamily="34" charset="0"/>
                <a:ea typeface="Calibri" pitchFamily="34" charset="-122"/>
                <a:cs typeface="Calibri" pitchFamily="34" charset="-120"/>
              </a:rPr>
              <a:t>Building amenity spaces are linked with stronger social ties. Park access increases trust.</a:t>
            </a:r>
            <a:endParaRPr lang="en-US" sz="1050" dirty="0"/>
          </a:p>
          <a:p>
            <a:pPr marL="0" indent="0">
              <a:lnSpc>
                <a:spcPct val="120000"/>
              </a:lnSpc>
              <a:buNone/>
            </a:pPr>
            <a:r>
              <a:rPr lang="en-US" sz="400" dirty="0">
                <a:solidFill>
                  <a:srgbClr val="1E2D32"/>
                </a:solidFill>
                <a:latin typeface="Calibri" pitchFamily="34" charset="0"/>
                <a:ea typeface="Calibri" pitchFamily="34" charset="-122"/>
                <a:cs typeface="Calibri" pitchFamily="34" charset="-120"/>
              </a:rPr>
              <a:t>
</a:t>
            </a:r>
            <a:endParaRPr lang="en-US" sz="1050" dirty="0"/>
          </a:p>
          <a:p>
            <a:pPr marL="0" indent="0">
              <a:lnSpc>
                <a:spcPct val="120000"/>
              </a:lnSpc>
              <a:buNone/>
            </a:pPr>
            <a:r>
              <a:rPr lang="en-US" sz="1050" b="1" dirty="0">
                <a:solidFill>
                  <a:srgbClr val="1E2D32"/>
                </a:solidFill>
                <a:latin typeface="Calibri" pitchFamily="34" charset="0"/>
                <a:ea typeface="Calibri" pitchFamily="34" charset="-122"/>
                <a:cs typeface="Calibri" pitchFamily="34" charset="-120"/>
              </a:rPr>
              <a:t>Global Consistency: </a:t>
            </a:r>
            <a:r>
              <a:rPr lang="en-US" sz="1050" dirty="0">
                <a:solidFill>
                  <a:srgbClr val="1E2D32"/>
                </a:solidFill>
                <a:latin typeface="Calibri" pitchFamily="34" charset="0"/>
                <a:ea typeface="Calibri" pitchFamily="34" charset="-122"/>
                <a:cs typeface="Calibri" pitchFamily="34" charset="-120"/>
              </a:rPr>
              <a:t>Drivers of neighborhood trust are consistent worldwide (2025 cross-national study).</a:t>
            </a:r>
            <a:endParaRPr lang="en-US" sz="1050" dirty="0"/>
          </a:p>
        </p:txBody>
      </p:sp>
      <p:sp>
        <p:nvSpPr>
          <p:cNvPr id="12" name="Shape 10"/>
          <p:cNvSpPr/>
          <p:nvPr/>
        </p:nvSpPr>
        <p:spPr>
          <a:xfrm>
            <a:off x="548640" y="3794760"/>
            <a:ext cx="8229600" cy="777240"/>
          </a:xfrm>
          <a:prstGeom prst="rect">
            <a:avLst/>
          </a:prstGeom>
          <a:solidFill>
            <a:srgbClr val="0F2B33"/>
          </a:solidFill>
          <a:ln/>
        </p:spPr>
        <p:txBody>
          <a:bodyPr/>
          <a:lstStyle/>
          <a:p>
            <a:endParaRPr lang="en-US"/>
          </a:p>
        </p:txBody>
      </p:sp>
      <p:sp>
        <p:nvSpPr>
          <p:cNvPr id="13" name="Text 11"/>
          <p:cNvSpPr/>
          <p:nvPr/>
        </p:nvSpPr>
        <p:spPr>
          <a:xfrm>
            <a:off x="822960" y="3840480"/>
            <a:ext cx="7680960" cy="640080"/>
          </a:xfrm>
          <a:prstGeom prst="rect">
            <a:avLst/>
          </a:prstGeom>
          <a:noFill/>
          <a:ln/>
        </p:spPr>
        <p:txBody>
          <a:bodyPr wrap="square" rtlCol="0" anchor="ctr"/>
          <a:lstStyle/>
          <a:p>
            <a:pPr marL="0" indent="0">
              <a:lnSpc>
                <a:spcPct val="130000"/>
              </a:lnSpc>
              <a:buNone/>
            </a:pPr>
            <a:r>
              <a:rPr lang="en-US" sz="1100" dirty="0">
                <a:solidFill>
                  <a:srgbClr val="EDF5F7"/>
                </a:solidFill>
                <a:latin typeface="Calibri" pitchFamily="34" charset="0"/>
                <a:ea typeface="Calibri" pitchFamily="34" charset="-122"/>
                <a:cs typeface="Calibri" pitchFamily="34" charset="-120"/>
              </a:rPr>
              <a:t>Apartment buildings specifically: neighbor relations are a key indicator of community strength. To establish social interactions, adequate common spaces for communication are necessary.</a:t>
            </a:r>
            <a:endParaRPr lang="en-US" sz="11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name="Slide 12">
    <p:bg>
      <p:bgPr>
        <a:solidFill>
          <a:srgbClr val="EDF5F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Text 1"/>
          <p:cNvSpPr/>
          <p:nvPr/>
        </p:nvSpPr>
        <p:spPr>
          <a:xfrm>
            <a:off x="548640" y="228600"/>
            <a:ext cx="8229600" cy="594360"/>
          </a:xfrm>
          <a:prstGeom prst="rect">
            <a:avLst/>
          </a:prstGeom>
          <a:noFill/>
          <a:ln/>
        </p:spPr>
        <p:txBody>
          <a:bodyPr wrap="square" rtlCol="0" anchor="ctr"/>
          <a:lstStyle/>
          <a:p>
            <a:pPr marL="0" indent="0">
              <a:buNone/>
            </a:pPr>
            <a:r>
              <a:rPr lang="en-US" sz="2800" b="1" dirty="0">
                <a:solidFill>
                  <a:srgbClr val="0F2B33"/>
                </a:solidFill>
                <a:latin typeface="Georgia" pitchFamily="34" charset="0"/>
                <a:ea typeface="Georgia" pitchFamily="34" charset="-122"/>
                <a:cs typeface="Georgia" pitchFamily="34" charset="-120"/>
              </a:rPr>
              <a:t>Theoretical Frameworks: How Trust Works</a:t>
            </a:r>
            <a:endParaRPr lang="en-US" sz="2800" dirty="0"/>
          </a:p>
        </p:txBody>
      </p:sp>
      <p:sp>
        <p:nvSpPr>
          <p:cNvPr id="4" name="Shape 2"/>
          <p:cNvSpPr/>
          <p:nvPr/>
        </p:nvSpPr>
        <p:spPr>
          <a:xfrm>
            <a:off x="548640" y="1005840"/>
            <a:ext cx="8046720" cy="82296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5" name="Shape 3"/>
          <p:cNvSpPr/>
          <p:nvPr/>
        </p:nvSpPr>
        <p:spPr>
          <a:xfrm>
            <a:off x="548640" y="1005840"/>
            <a:ext cx="64008" cy="822960"/>
          </a:xfrm>
          <a:prstGeom prst="rect">
            <a:avLst/>
          </a:prstGeom>
          <a:solidFill>
            <a:srgbClr val="2D8C9E"/>
          </a:solidFill>
          <a:ln/>
        </p:spPr>
        <p:txBody>
          <a:bodyPr/>
          <a:lstStyle/>
          <a:p>
            <a:endParaRPr lang="en-US"/>
          </a:p>
        </p:txBody>
      </p:sp>
      <p:sp>
        <p:nvSpPr>
          <p:cNvPr id="6" name="Text 4"/>
          <p:cNvSpPr/>
          <p:nvPr/>
        </p:nvSpPr>
        <p:spPr>
          <a:xfrm>
            <a:off x="822960" y="1051560"/>
            <a:ext cx="3200400" cy="274320"/>
          </a:xfrm>
          <a:prstGeom prst="rect">
            <a:avLst/>
          </a:prstGeom>
          <a:noFill/>
          <a:ln/>
        </p:spPr>
        <p:txBody>
          <a:bodyPr wrap="square" rtlCol="0" anchor="ctr"/>
          <a:lstStyle/>
          <a:p>
            <a:pPr marL="0" indent="0">
              <a:buNone/>
            </a:pPr>
            <a:r>
              <a:rPr lang="en-US" sz="1300" b="1" dirty="0">
                <a:solidFill>
                  <a:srgbClr val="0F2B33"/>
                </a:solidFill>
                <a:latin typeface="Georgia" pitchFamily="34" charset="0"/>
                <a:ea typeface="Georgia" pitchFamily="34" charset="-122"/>
                <a:cs typeface="Georgia" pitchFamily="34" charset="-120"/>
              </a:rPr>
              <a:t>Cognitive vs. Affective Trust</a:t>
            </a:r>
            <a:endParaRPr lang="en-US" sz="1300" dirty="0"/>
          </a:p>
        </p:txBody>
      </p:sp>
      <p:sp>
        <p:nvSpPr>
          <p:cNvPr id="7" name="Text 5"/>
          <p:cNvSpPr/>
          <p:nvPr/>
        </p:nvSpPr>
        <p:spPr>
          <a:xfrm>
            <a:off x="822960" y="1325880"/>
            <a:ext cx="3200400" cy="228600"/>
          </a:xfrm>
          <a:prstGeom prst="rect">
            <a:avLst/>
          </a:prstGeom>
          <a:noFill/>
          <a:ln/>
        </p:spPr>
        <p:txBody>
          <a:bodyPr wrap="square" rtlCol="0" anchor="ctr"/>
          <a:lstStyle/>
          <a:p>
            <a:pPr marL="0" indent="0">
              <a:buNone/>
            </a:pPr>
            <a:r>
              <a:rPr lang="en-US" sz="1000" dirty="0">
                <a:solidFill>
                  <a:srgbClr val="2D8C9E"/>
                </a:solidFill>
                <a:latin typeface="Calibri" pitchFamily="34" charset="0"/>
                <a:ea typeface="Calibri" pitchFamily="34" charset="-122"/>
                <a:cs typeface="Calibri" pitchFamily="34" charset="-120"/>
              </a:rPr>
              <a:t>McAllister (1995)</a:t>
            </a:r>
            <a:endParaRPr lang="en-US" sz="1000" dirty="0"/>
          </a:p>
        </p:txBody>
      </p:sp>
      <p:sp>
        <p:nvSpPr>
          <p:cNvPr id="8" name="Text 6"/>
          <p:cNvSpPr/>
          <p:nvPr/>
        </p:nvSpPr>
        <p:spPr>
          <a:xfrm>
            <a:off x="4114800" y="1097280"/>
            <a:ext cx="4297680" cy="640080"/>
          </a:xfrm>
          <a:prstGeom prst="rect">
            <a:avLst/>
          </a:prstGeom>
          <a:noFill/>
          <a:ln/>
        </p:spPr>
        <p:txBody>
          <a:bodyPr wrap="square" rtlCol="0" anchor="ctr"/>
          <a:lstStyle/>
          <a:p>
            <a:pPr marL="0" indent="0">
              <a:lnSpc>
                <a:spcPct val="120000"/>
              </a:lnSpc>
              <a:buNone/>
            </a:pPr>
            <a:r>
              <a:rPr lang="en-US" sz="1100" dirty="0">
                <a:solidFill>
                  <a:srgbClr val="1E2D32"/>
                </a:solidFill>
                <a:latin typeface="Calibri" pitchFamily="34" charset="0"/>
                <a:ea typeface="Calibri" pitchFamily="34" charset="-122"/>
                <a:cs typeface="Calibri" pitchFamily="34" charset="-120"/>
              </a:rPr>
              <a:t>Trust from the head (competence, reliability) precedes trust from the heart (emotional bond, care).</a:t>
            </a:r>
            <a:endParaRPr lang="en-US" sz="1100" dirty="0"/>
          </a:p>
        </p:txBody>
      </p:sp>
      <p:sp>
        <p:nvSpPr>
          <p:cNvPr id="9" name="Shape 7"/>
          <p:cNvSpPr/>
          <p:nvPr/>
        </p:nvSpPr>
        <p:spPr>
          <a:xfrm>
            <a:off x="548640" y="1965960"/>
            <a:ext cx="8046720" cy="82296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0" name="Shape 8"/>
          <p:cNvSpPr/>
          <p:nvPr/>
        </p:nvSpPr>
        <p:spPr>
          <a:xfrm>
            <a:off x="548640" y="1965960"/>
            <a:ext cx="64008" cy="822960"/>
          </a:xfrm>
          <a:prstGeom prst="rect">
            <a:avLst/>
          </a:prstGeom>
          <a:solidFill>
            <a:srgbClr val="E8A838"/>
          </a:solidFill>
          <a:ln/>
        </p:spPr>
        <p:txBody>
          <a:bodyPr/>
          <a:lstStyle/>
          <a:p>
            <a:endParaRPr lang="en-US"/>
          </a:p>
        </p:txBody>
      </p:sp>
      <p:sp>
        <p:nvSpPr>
          <p:cNvPr id="11" name="Text 9"/>
          <p:cNvSpPr/>
          <p:nvPr/>
        </p:nvSpPr>
        <p:spPr>
          <a:xfrm>
            <a:off x="822960" y="2011680"/>
            <a:ext cx="3200400" cy="274320"/>
          </a:xfrm>
          <a:prstGeom prst="rect">
            <a:avLst/>
          </a:prstGeom>
          <a:noFill/>
          <a:ln/>
        </p:spPr>
        <p:txBody>
          <a:bodyPr wrap="square" rtlCol="0" anchor="ctr"/>
          <a:lstStyle/>
          <a:p>
            <a:pPr marL="0" indent="0">
              <a:buNone/>
            </a:pPr>
            <a:r>
              <a:rPr lang="en-US" sz="1300" b="1" dirty="0">
                <a:solidFill>
                  <a:srgbClr val="0F2B33"/>
                </a:solidFill>
                <a:latin typeface="Georgia" pitchFamily="34" charset="0"/>
                <a:ea typeface="Georgia" pitchFamily="34" charset="-122"/>
                <a:cs typeface="Georgia" pitchFamily="34" charset="-120"/>
              </a:rPr>
              <a:t>Swift Trust</a:t>
            </a:r>
            <a:endParaRPr lang="en-US" sz="1300" dirty="0"/>
          </a:p>
        </p:txBody>
      </p:sp>
      <p:sp>
        <p:nvSpPr>
          <p:cNvPr id="12" name="Text 10"/>
          <p:cNvSpPr/>
          <p:nvPr/>
        </p:nvSpPr>
        <p:spPr>
          <a:xfrm>
            <a:off x="822960" y="2286000"/>
            <a:ext cx="3200400" cy="228600"/>
          </a:xfrm>
          <a:prstGeom prst="rect">
            <a:avLst/>
          </a:prstGeom>
          <a:noFill/>
          <a:ln/>
        </p:spPr>
        <p:txBody>
          <a:bodyPr wrap="square" rtlCol="0" anchor="ctr"/>
          <a:lstStyle/>
          <a:p>
            <a:pPr marL="0" indent="0">
              <a:buNone/>
            </a:pPr>
            <a:r>
              <a:rPr lang="en-US" sz="1000" dirty="0">
                <a:solidFill>
                  <a:srgbClr val="2D8C9E"/>
                </a:solidFill>
                <a:latin typeface="Calibri" pitchFamily="34" charset="0"/>
                <a:ea typeface="Calibri" pitchFamily="34" charset="-122"/>
                <a:cs typeface="Calibri" pitchFamily="34" charset="-120"/>
              </a:rPr>
              <a:t>Meyerson et al. (1996)</a:t>
            </a:r>
            <a:endParaRPr lang="en-US" sz="1000" dirty="0"/>
          </a:p>
        </p:txBody>
      </p:sp>
      <p:sp>
        <p:nvSpPr>
          <p:cNvPr id="13" name="Text 11"/>
          <p:cNvSpPr/>
          <p:nvPr/>
        </p:nvSpPr>
        <p:spPr>
          <a:xfrm>
            <a:off x="4114800" y="2057400"/>
            <a:ext cx="4297680" cy="640080"/>
          </a:xfrm>
          <a:prstGeom prst="rect">
            <a:avLst/>
          </a:prstGeom>
          <a:noFill/>
          <a:ln/>
        </p:spPr>
        <p:txBody>
          <a:bodyPr wrap="square" rtlCol="0" anchor="ctr"/>
          <a:lstStyle/>
          <a:p>
            <a:pPr marL="0" indent="0">
              <a:lnSpc>
                <a:spcPct val="120000"/>
              </a:lnSpc>
              <a:buNone/>
            </a:pPr>
            <a:r>
              <a:rPr lang="en-US" sz="1100" dirty="0">
                <a:solidFill>
                  <a:srgbClr val="1E2D32"/>
                </a:solidFill>
                <a:latin typeface="Calibri" pitchFamily="34" charset="0"/>
                <a:ea typeface="Calibri" pitchFamily="34" charset="-122"/>
                <a:cs typeface="Calibri" pitchFamily="34" charset="-120"/>
              </a:rPr>
              <a:t>Temporary groups assume trust initially, then verify. Relies on social categories when prior interactions are unavailable.</a:t>
            </a:r>
            <a:endParaRPr lang="en-US" sz="1100" dirty="0"/>
          </a:p>
        </p:txBody>
      </p:sp>
      <p:sp>
        <p:nvSpPr>
          <p:cNvPr id="14" name="Shape 12"/>
          <p:cNvSpPr/>
          <p:nvPr/>
        </p:nvSpPr>
        <p:spPr>
          <a:xfrm>
            <a:off x="548640" y="2926080"/>
            <a:ext cx="8046720" cy="82296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5" name="Shape 13"/>
          <p:cNvSpPr/>
          <p:nvPr/>
        </p:nvSpPr>
        <p:spPr>
          <a:xfrm>
            <a:off x="548640" y="2926080"/>
            <a:ext cx="64008" cy="822960"/>
          </a:xfrm>
          <a:prstGeom prst="rect">
            <a:avLst/>
          </a:prstGeom>
          <a:solidFill>
            <a:srgbClr val="2D8C9E"/>
          </a:solidFill>
          <a:ln/>
        </p:spPr>
        <p:txBody>
          <a:bodyPr/>
          <a:lstStyle/>
          <a:p>
            <a:endParaRPr lang="en-US"/>
          </a:p>
        </p:txBody>
      </p:sp>
      <p:sp>
        <p:nvSpPr>
          <p:cNvPr id="16" name="Text 14"/>
          <p:cNvSpPr/>
          <p:nvPr/>
        </p:nvSpPr>
        <p:spPr>
          <a:xfrm>
            <a:off x="822960" y="2971800"/>
            <a:ext cx="3200400" cy="274320"/>
          </a:xfrm>
          <a:prstGeom prst="rect">
            <a:avLst/>
          </a:prstGeom>
          <a:noFill/>
          <a:ln/>
        </p:spPr>
        <p:txBody>
          <a:bodyPr wrap="square" rtlCol="0" anchor="ctr"/>
          <a:lstStyle/>
          <a:p>
            <a:pPr marL="0" indent="0">
              <a:buNone/>
            </a:pPr>
            <a:r>
              <a:rPr lang="en-US" sz="1300" b="1" dirty="0">
                <a:solidFill>
                  <a:srgbClr val="0F2B33"/>
                </a:solidFill>
                <a:latin typeface="Georgia" pitchFamily="34" charset="0"/>
                <a:ea typeface="Georgia" pitchFamily="34" charset="-122"/>
                <a:cs typeface="Georgia" pitchFamily="34" charset="-120"/>
              </a:rPr>
              <a:t>Encapsulated Interest</a:t>
            </a:r>
            <a:endParaRPr lang="en-US" sz="1300" dirty="0"/>
          </a:p>
        </p:txBody>
      </p:sp>
      <p:sp>
        <p:nvSpPr>
          <p:cNvPr id="17" name="Text 15"/>
          <p:cNvSpPr/>
          <p:nvPr/>
        </p:nvSpPr>
        <p:spPr>
          <a:xfrm>
            <a:off x="822960" y="3246120"/>
            <a:ext cx="3200400" cy="228600"/>
          </a:xfrm>
          <a:prstGeom prst="rect">
            <a:avLst/>
          </a:prstGeom>
          <a:noFill/>
          <a:ln/>
        </p:spPr>
        <p:txBody>
          <a:bodyPr wrap="square" rtlCol="0" anchor="ctr"/>
          <a:lstStyle/>
          <a:p>
            <a:pPr marL="0" indent="0">
              <a:buNone/>
            </a:pPr>
            <a:r>
              <a:rPr lang="en-US" sz="1000" dirty="0">
                <a:solidFill>
                  <a:srgbClr val="2D8C9E"/>
                </a:solidFill>
                <a:latin typeface="Calibri" pitchFamily="34" charset="0"/>
                <a:ea typeface="Calibri" pitchFamily="34" charset="-122"/>
                <a:cs typeface="Calibri" pitchFamily="34" charset="-120"/>
              </a:rPr>
              <a:t>Russell Hardin</a:t>
            </a:r>
            <a:endParaRPr lang="en-US" sz="1000" dirty="0"/>
          </a:p>
        </p:txBody>
      </p:sp>
      <p:sp>
        <p:nvSpPr>
          <p:cNvPr id="18" name="Text 16"/>
          <p:cNvSpPr/>
          <p:nvPr/>
        </p:nvSpPr>
        <p:spPr>
          <a:xfrm>
            <a:off x="4114800" y="3017520"/>
            <a:ext cx="4297680" cy="640080"/>
          </a:xfrm>
          <a:prstGeom prst="rect">
            <a:avLst/>
          </a:prstGeom>
          <a:noFill/>
          <a:ln/>
        </p:spPr>
        <p:txBody>
          <a:bodyPr wrap="square" rtlCol="0" anchor="ctr"/>
          <a:lstStyle/>
          <a:p>
            <a:pPr marL="0" indent="0">
              <a:lnSpc>
                <a:spcPct val="120000"/>
              </a:lnSpc>
              <a:buNone/>
            </a:pPr>
            <a:r>
              <a:rPr lang="en-US" sz="1100" dirty="0">
                <a:solidFill>
                  <a:srgbClr val="1E2D32"/>
                </a:solidFill>
                <a:latin typeface="Calibri" pitchFamily="34" charset="0"/>
                <a:ea typeface="Calibri" pitchFamily="34" charset="-122"/>
                <a:cs typeface="Calibri" pitchFamily="34" charset="-120"/>
              </a:rPr>
              <a:t>You trust someone when your interests are encapsulated in theirs: they benefit from maintaining the relationship.</a:t>
            </a:r>
            <a:endParaRPr lang="en-US" sz="1100" dirty="0"/>
          </a:p>
        </p:txBody>
      </p:sp>
      <p:sp>
        <p:nvSpPr>
          <p:cNvPr id="19" name="Shape 17"/>
          <p:cNvSpPr/>
          <p:nvPr/>
        </p:nvSpPr>
        <p:spPr>
          <a:xfrm>
            <a:off x="548640" y="3886200"/>
            <a:ext cx="8046720" cy="82296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20" name="Shape 18"/>
          <p:cNvSpPr/>
          <p:nvPr/>
        </p:nvSpPr>
        <p:spPr>
          <a:xfrm>
            <a:off x="548640" y="3886200"/>
            <a:ext cx="64008" cy="822960"/>
          </a:xfrm>
          <a:prstGeom prst="rect">
            <a:avLst/>
          </a:prstGeom>
          <a:solidFill>
            <a:srgbClr val="E8A838"/>
          </a:solidFill>
          <a:ln/>
        </p:spPr>
        <p:txBody>
          <a:bodyPr/>
          <a:lstStyle/>
          <a:p>
            <a:endParaRPr lang="en-US"/>
          </a:p>
        </p:txBody>
      </p:sp>
      <p:sp>
        <p:nvSpPr>
          <p:cNvPr id="21" name="Text 19"/>
          <p:cNvSpPr/>
          <p:nvPr/>
        </p:nvSpPr>
        <p:spPr>
          <a:xfrm>
            <a:off x="822960" y="3931920"/>
            <a:ext cx="3200400" cy="274320"/>
          </a:xfrm>
          <a:prstGeom prst="rect">
            <a:avLst/>
          </a:prstGeom>
          <a:noFill/>
          <a:ln/>
        </p:spPr>
        <p:txBody>
          <a:bodyPr wrap="square" rtlCol="0" anchor="ctr"/>
          <a:lstStyle/>
          <a:p>
            <a:pPr marL="0" indent="0">
              <a:buNone/>
            </a:pPr>
            <a:r>
              <a:rPr lang="en-US" sz="1300" b="1" dirty="0">
                <a:solidFill>
                  <a:srgbClr val="0F2B33"/>
                </a:solidFill>
                <a:latin typeface="Georgia" pitchFamily="34" charset="0"/>
                <a:ea typeface="Georgia" pitchFamily="34" charset="-122"/>
                <a:cs typeface="Georgia" pitchFamily="34" charset="-120"/>
              </a:rPr>
              <a:t>Hyperpersonal Model</a:t>
            </a:r>
            <a:endParaRPr lang="en-US" sz="1300" dirty="0"/>
          </a:p>
        </p:txBody>
      </p:sp>
      <p:sp>
        <p:nvSpPr>
          <p:cNvPr id="22" name="Text 20"/>
          <p:cNvSpPr/>
          <p:nvPr/>
        </p:nvSpPr>
        <p:spPr>
          <a:xfrm>
            <a:off x="822960" y="4206240"/>
            <a:ext cx="3200400" cy="228600"/>
          </a:xfrm>
          <a:prstGeom prst="rect">
            <a:avLst/>
          </a:prstGeom>
          <a:noFill/>
          <a:ln/>
        </p:spPr>
        <p:txBody>
          <a:bodyPr wrap="square" rtlCol="0" anchor="ctr"/>
          <a:lstStyle/>
          <a:p>
            <a:pPr marL="0" indent="0">
              <a:buNone/>
            </a:pPr>
            <a:r>
              <a:rPr lang="en-US" sz="1000" dirty="0">
                <a:solidFill>
                  <a:srgbClr val="2D8C9E"/>
                </a:solidFill>
                <a:latin typeface="Calibri" pitchFamily="34" charset="0"/>
                <a:ea typeface="Calibri" pitchFamily="34" charset="-122"/>
                <a:cs typeface="Calibri" pitchFamily="34" charset="-120"/>
              </a:rPr>
              <a:t>Walther (1996/2021)</a:t>
            </a:r>
            <a:endParaRPr lang="en-US" sz="1000" dirty="0"/>
          </a:p>
        </p:txBody>
      </p:sp>
      <p:sp>
        <p:nvSpPr>
          <p:cNvPr id="23" name="Text 21"/>
          <p:cNvSpPr/>
          <p:nvPr/>
        </p:nvSpPr>
        <p:spPr>
          <a:xfrm>
            <a:off x="4114800" y="3977640"/>
            <a:ext cx="4297680" cy="640080"/>
          </a:xfrm>
          <a:prstGeom prst="rect">
            <a:avLst/>
          </a:prstGeom>
          <a:noFill/>
          <a:ln/>
        </p:spPr>
        <p:txBody>
          <a:bodyPr wrap="square" rtlCol="0" anchor="ctr"/>
          <a:lstStyle/>
          <a:p>
            <a:pPr marL="0" indent="0">
              <a:lnSpc>
                <a:spcPct val="120000"/>
              </a:lnSpc>
              <a:buNone/>
            </a:pPr>
            <a:r>
              <a:rPr lang="en-US" sz="1100" dirty="0">
                <a:solidFill>
                  <a:srgbClr val="1E2D32"/>
                </a:solidFill>
                <a:latin typeface="Calibri" pitchFamily="34" charset="0"/>
                <a:ea typeface="Calibri" pitchFamily="34" charset="-122"/>
                <a:cs typeface="Calibri" pitchFamily="34" charset="-120"/>
              </a:rPr>
              <a:t>Online communication can exceed FTF: strategic self-presentation, idealized perception, but may create illusions.</a:t>
            </a:r>
            <a:endParaRPr lang="en-US" sz="11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name="Slide 13">
    <p:bg>
      <p:bgPr>
        <a:solidFill>
          <a:srgbClr val="FBF7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6B9E8C"/>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548640" y="274320"/>
            <a:ext cx="411480" cy="411480"/>
          </a:xfrm>
          <a:prstGeom prst="rect">
            <a:avLst/>
          </a:prstGeom>
        </p:spPr>
      </p:pic>
      <p:sp>
        <p:nvSpPr>
          <p:cNvPr id="4" name="Text 1"/>
          <p:cNvSpPr/>
          <p:nvPr/>
        </p:nvSpPr>
        <p:spPr>
          <a:xfrm>
            <a:off x="1097280" y="228600"/>
            <a:ext cx="7315200" cy="594360"/>
          </a:xfrm>
          <a:prstGeom prst="rect">
            <a:avLst/>
          </a:prstGeom>
          <a:noFill/>
          <a:ln/>
        </p:spPr>
        <p:txBody>
          <a:bodyPr wrap="square" rtlCol="0" anchor="ctr"/>
          <a:lstStyle/>
          <a:p>
            <a:pPr marL="0" indent="0">
              <a:buNone/>
            </a:pPr>
            <a:r>
              <a:rPr lang="en-US" sz="2400" b="1" dirty="0">
                <a:solidFill>
                  <a:srgbClr val="0F2B33"/>
                </a:solidFill>
                <a:latin typeface="Georgia" pitchFamily="34" charset="0"/>
                <a:ea typeface="Georgia" pitchFamily="34" charset="-122"/>
                <a:cs typeface="Georgia" pitchFamily="34" charset="-120"/>
              </a:rPr>
              <a:t>Recommendations: Building Trust Within Your Building</a:t>
            </a:r>
            <a:endParaRPr lang="en-US" sz="2400" dirty="0"/>
          </a:p>
        </p:txBody>
      </p:sp>
      <p:sp>
        <p:nvSpPr>
          <p:cNvPr id="5" name="Shape 2"/>
          <p:cNvSpPr/>
          <p:nvPr/>
        </p:nvSpPr>
        <p:spPr>
          <a:xfrm>
            <a:off x="548640" y="960120"/>
            <a:ext cx="8046720" cy="713232"/>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6" name="Shape 3"/>
          <p:cNvSpPr/>
          <p:nvPr/>
        </p:nvSpPr>
        <p:spPr>
          <a:xfrm>
            <a:off x="548640" y="960120"/>
            <a:ext cx="64008" cy="713232"/>
          </a:xfrm>
          <a:prstGeom prst="rect">
            <a:avLst/>
          </a:prstGeom>
          <a:solidFill>
            <a:srgbClr val="6B9E8C"/>
          </a:solidFill>
          <a:ln/>
        </p:spPr>
        <p:txBody>
          <a:bodyPr/>
          <a:lstStyle/>
          <a:p>
            <a:endParaRPr lang="en-US"/>
          </a:p>
        </p:txBody>
      </p:sp>
      <p:sp>
        <p:nvSpPr>
          <p:cNvPr id="7" name="Text 4"/>
          <p:cNvSpPr/>
          <p:nvPr/>
        </p:nvSpPr>
        <p:spPr>
          <a:xfrm>
            <a:off x="822960" y="987552"/>
            <a:ext cx="5029200" cy="256032"/>
          </a:xfrm>
          <a:prstGeom prst="rect">
            <a:avLst/>
          </a:prstGeom>
          <a:noFill/>
          <a:ln/>
        </p:spPr>
        <p:txBody>
          <a:bodyPr wrap="square" rtlCol="0" anchor="ctr"/>
          <a:lstStyle/>
          <a:p>
            <a:pPr marL="0" indent="0">
              <a:buNone/>
            </a:pPr>
            <a:r>
              <a:rPr lang="en-US" sz="1200" b="1" dirty="0">
                <a:solidFill>
                  <a:srgbClr val="0F2B33"/>
                </a:solidFill>
                <a:latin typeface="Georgia" pitchFamily="34" charset="0"/>
                <a:ea typeface="Georgia" pitchFamily="34" charset="-122"/>
                <a:cs typeface="Georgia" pitchFamily="34" charset="-120"/>
              </a:rPr>
              <a:t>"Slow-Drip" Shared Rituals</a:t>
            </a:r>
            <a:endParaRPr lang="en-US" sz="1200" dirty="0"/>
          </a:p>
        </p:txBody>
      </p:sp>
      <p:sp>
        <p:nvSpPr>
          <p:cNvPr id="8" name="Text 5"/>
          <p:cNvSpPr/>
          <p:nvPr/>
        </p:nvSpPr>
        <p:spPr>
          <a:xfrm>
            <a:off x="822960" y="1234440"/>
            <a:ext cx="5669280" cy="384048"/>
          </a:xfrm>
          <a:prstGeom prst="rect">
            <a:avLst/>
          </a:prstGeom>
          <a:noFill/>
          <a:ln/>
        </p:spPr>
        <p:txBody>
          <a:bodyPr wrap="square" rtlCol="0" anchor="ctr"/>
          <a:lstStyle/>
          <a:p>
            <a:pPr marL="0" indent="0">
              <a:buNone/>
            </a:pPr>
            <a:r>
              <a:rPr lang="en-US" sz="950" dirty="0">
                <a:solidFill>
                  <a:srgbClr val="1E2D32"/>
                </a:solidFill>
                <a:latin typeface="Calibri" pitchFamily="34" charset="0"/>
                <a:ea typeface="Calibri" pitchFamily="34" charset="-122"/>
                <a:cs typeface="Calibri" pitchFamily="34" charset="-120"/>
              </a:rPr>
              <a:t>Weekly coffee mornings, seasonal potlucks, or rooftop movie nights. Leverages the mere exposure effect: repeated low-stakes contact builds familiarity and trust without pressure.</a:t>
            </a:r>
            <a:endParaRPr lang="en-US" sz="950" dirty="0"/>
          </a:p>
        </p:txBody>
      </p:sp>
      <p:sp>
        <p:nvSpPr>
          <p:cNvPr id="9" name="Shape 6"/>
          <p:cNvSpPr/>
          <p:nvPr/>
        </p:nvSpPr>
        <p:spPr>
          <a:xfrm>
            <a:off x="6858000" y="1097280"/>
            <a:ext cx="1554480" cy="411480"/>
          </a:xfrm>
          <a:prstGeom prst="rect">
            <a:avLst/>
          </a:prstGeom>
          <a:solidFill>
            <a:srgbClr val="E8F5EE"/>
          </a:solidFill>
          <a:ln/>
        </p:spPr>
        <p:txBody>
          <a:bodyPr/>
          <a:lstStyle/>
          <a:p>
            <a:endParaRPr lang="en-US"/>
          </a:p>
        </p:txBody>
      </p:sp>
      <p:sp>
        <p:nvSpPr>
          <p:cNvPr id="10" name="Text 7"/>
          <p:cNvSpPr/>
          <p:nvPr/>
        </p:nvSpPr>
        <p:spPr>
          <a:xfrm>
            <a:off x="6858000" y="1097280"/>
            <a:ext cx="1554480" cy="411480"/>
          </a:xfrm>
          <a:prstGeom prst="rect">
            <a:avLst/>
          </a:prstGeom>
          <a:noFill/>
          <a:ln/>
        </p:spPr>
        <p:txBody>
          <a:bodyPr wrap="square" rtlCol="0" anchor="ctr"/>
          <a:lstStyle/>
          <a:p>
            <a:pPr marL="0" indent="0" algn="ctr">
              <a:buNone/>
            </a:pPr>
            <a:r>
              <a:rPr lang="en-US" sz="800" dirty="0">
                <a:solidFill>
                  <a:srgbClr val="2D6E4F"/>
                </a:solidFill>
                <a:latin typeface="Calibri" pitchFamily="34" charset="0"/>
                <a:ea typeface="Calibri" pitchFamily="34" charset="-122"/>
                <a:cs typeface="Calibri" pitchFamily="34" charset="-120"/>
              </a:rPr>
              <a:t>Mere Exposure + Propinquity</a:t>
            </a:r>
            <a:endParaRPr lang="en-US" sz="800" dirty="0"/>
          </a:p>
        </p:txBody>
      </p:sp>
      <p:sp>
        <p:nvSpPr>
          <p:cNvPr id="11" name="Shape 8"/>
          <p:cNvSpPr/>
          <p:nvPr/>
        </p:nvSpPr>
        <p:spPr>
          <a:xfrm>
            <a:off x="548640" y="1764792"/>
            <a:ext cx="8046720" cy="713232"/>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2" name="Shape 9"/>
          <p:cNvSpPr/>
          <p:nvPr/>
        </p:nvSpPr>
        <p:spPr>
          <a:xfrm>
            <a:off x="548640" y="1764792"/>
            <a:ext cx="64008" cy="713232"/>
          </a:xfrm>
          <a:prstGeom prst="rect">
            <a:avLst/>
          </a:prstGeom>
          <a:solidFill>
            <a:srgbClr val="6B9E8C"/>
          </a:solidFill>
          <a:ln/>
        </p:spPr>
        <p:txBody>
          <a:bodyPr/>
          <a:lstStyle/>
          <a:p>
            <a:endParaRPr lang="en-US"/>
          </a:p>
        </p:txBody>
      </p:sp>
      <p:sp>
        <p:nvSpPr>
          <p:cNvPr id="13" name="Text 10"/>
          <p:cNvSpPr/>
          <p:nvPr/>
        </p:nvSpPr>
        <p:spPr>
          <a:xfrm>
            <a:off x="822960" y="1792224"/>
            <a:ext cx="5029200" cy="256032"/>
          </a:xfrm>
          <a:prstGeom prst="rect">
            <a:avLst/>
          </a:prstGeom>
          <a:noFill/>
          <a:ln/>
        </p:spPr>
        <p:txBody>
          <a:bodyPr wrap="square" rtlCol="0" anchor="ctr"/>
          <a:lstStyle/>
          <a:p>
            <a:pPr marL="0" indent="0">
              <a:buNone/>
            </a:pPr>
            <a:r>
              <a:rPr lang="en-US" sz="1200" b="1" dirty="0">
                <a:solidFill>
                  <a:srgbClr val="0F2B33"/>
                </a:solidFill>
                <a:latin typeface="Georgia" pitchFamily="34" charset="0"/>
                <a:ea typeface="Georgia" pitchFamily="34" charset="-122"/>
                <a:cs typeface="Georgia" pitchFamily="34" charset="-120"/>
              </a:rPr>
              <a:t>Skill-Swap Boards</a:t>
            </a:r>
            <a:endParaRPr lang="en-US" sz="1200" dirty="0"/>
          </a:p>
        </p:txBody>
      </p:sp>
      <p:sp>
        <p:nvSpPr>
          <p:cNvPr id="14" name="Text 11"/>
          <p:cNvSpPr/>
          <p:nvPr/>
        </p:nvSpPr>
        <p:spPr>
          <a:xfrm>
            <a:off x="822960" y="2039112"/>
            <a:ext cx="5669280" cy="384048"/>
          </a:xfrm>
          <a:prstGeom prst="rect">
            <a:avLst/>
          </a:prstGeom>
          <a:noFill/>
          <a:ln/>
        </p:spPr>
        <p:txBody>
          <a:bodyPr wrap="square" rtlCol="0" anchor="ctr"/>
          <a:lstStyle/>
          <a:p>
            <a:pPr marL="0" indent="0">
              <a:buNone/>
            </a:pPr>
            <a:r>
              <a:rPr lang="en-US" sz="950" dirty="0">
                <a:solidFill>
                  <a:srgbClr val="1E2D32"/>
                </a:solidFill>
                <a:latin typeface="Calibri" pitchFamily="34" charset="0"/>
                <a:ea typeface="Calibri" pitchFamily="34" charset="-122"/>
                <a:cs typeface="Calibri" pitchFamily="34" charset="-120"/>
              </a:rPr>
              <a:t>A physical or digital board where residents list skills they can share (tutoring, cooking, repairs). Creates reciprocal self-disclosure through action, building cognitive trust (competence).</a:t>
            </a:r>
            <a:endParaRPr lang="en-US" sz="950" dirty="0"/>
          </a:p>
        </p:txBody>
      </p:sp>
      <p:sp>
        <p:nvSpPr>
          <p:cNvPr id="15" name="Shape 12"/>
          <p:cNvSpPr/>
          <p:nvPr/>
        </p:nvSpPr>
        <p:spPr>
          <a:xfrm>
            <a:off x="6858000" y="1901952"/>
            <a:ext cx="1554480" cy="411480"/>
          </a:xfrm>
          <a:prstGeom prst="rect">
            <a:avLst/>
          </a:prstGeom>
          <a:solidFill>
            <a:srgbClr val="E8F5EE"/>
          </a:solidFill>
          <a:ln/>
        </p:spPr>
        <p:txBody>
          <a:bodyPr/>
          <a:lstStyle/>
          <a:p>
            <a:endParaRPr lang="en-US"/>
          </a:p>
        </p:txBody>
      </p:sp>
      <p:sp>
        <p:nvSpPr>
          <p:cNvPr id="16" name="Text 13"/>
          <p:cNvSpPr/>
          <p:nvPr/>
        </p:nvSpPr>
        <p:spPr>
          <a:xfrm>
            <a:off x="6858000" y="1901952"/>
            <a:ext cx="1554480" cy="411480"/>
          </a:xfrm>
          <a:prstGeom prst="rect">
            <a:avLst/>
          </a:prstGeom>
          <a:noFill/>
          <a:ln/>
        </p:spPr>
        <p:txBody>
          <a:bodyPr wrap="square" rtlCol="0" anchor="ctr"/>
          <a:lstStyle/>
          <a:p>
            <a:pPr marL="0" indent="0" algn="ctr">
              <a:buNone/>
            </a:pPr>
            <a:r>
              <a:rPr lang="en-US" sz="800" dirty="0">
                <a:solidFill>
                  <a:srgbClr val="2D6E4F"/>
                </a:solidFill>
                <a:latin typeface="Calibri" pitchFamily="34" charset="0"/>
                <a:ea typeface="Calibri" pitchFamily="34" charset="-122"/>
                <a:cs typeface="Calibri" pitchFamily="34" charset="-120"/>
              </a:rPr>
              <a:t>Self-Disclosure + Cognitive Trust</a:t>
            </a:r>
            <a:endParaRPr lang="en-US" sz="800" dirty="0"/>
          </a:p>
        </p:txBody>
      </p:sp>
      <p:sp>
        <p:nvSpPr>
          <p:cNvPr id="17" name="Shape 14"/>
          <p:cNvSpPr/>
          <p:nvPr/>
        </p:nvSpPr>
        <p:spPr>
          <a:xfrm>
            <a:off x="548640" y="2569464"/>
            <a:ext cx="8046720" cy="713232"/>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8" name="Shape 15"/>
          <p:cNvSpPr/>
          <p:nvPr/>
        </p:nvSpPr>
        <p:spPr>
          <a:xfrm>
            <a:off x="548640" y="2569464"/>
            <a:ext cx="64008" cy="713232"/>
          </a:xfrm>
          <a:prstGeom prst="rect">
            <a:avLst/>
          </a:prstGeom>
          <a:solidFill>
            <a:srgbClr val="6B9E8C"/>
          </a:solidFill>
          <a:ln/>
        </p:spPr>
        <p:txBody>
          <a:bodyPr/>
          <a:lstStyle/>
          <a:p>
            <a:endParaRPr lang="en-US"/>
          </a:p>
        </p:txBody>
      </p:sp>
      <p:sp>
        <p:nvSpPr>
          <p:cNvPr id="19" name="Text 16"/>
          <p:cNvSpPr/>
          <p:nvPr/>
        </p:nvSpPr>
        <p:spPr>
          <a:xfrm>
            <a:off x="822960" y="2596896"/>
            <a:ext cx="5029200" cy="256032"/>
          </a:xfrm>
          <a:prstGeom prst="rect">
            <a:avLst/>
          </a:prstGeom>
          <a:noFill/>
          <a:ln/>
        </p:spPr>
        <p:txBody>
          <a:bodyPr wrap="square" rtlCol="0" anchor="ctr"/>
          <a:lstStyle/>
          <a:p>
            <a:pPr marL="0" indent="0">
              <a:buNone/>
            </a:pPr>
            <a:r>
              <a:rPr lang="en-US" sz="1200" b="1" dirty="0">
                <a:solidFill>
                  <a:srgbClr val="0F2B33"/>
                </a:solidFill>
                <a:latin typeface="Georgia" pitchFamily="34" charset="0"/>
                <a:ea typeface="Georgia" pitchFamily="34" charset="-122"/>
                <a:cs typeface="Georgia" pitchFamily="34" charset="-120"/>
              </a:rPr>
              <a:t>"Neighbor Pairs" Program</a:t>
            </a:r>
            <a:endParaRPr lang="en-US" sz="1200" dirty="0"/>
          </a:p>
        </p:txBody>
      </p:sp>
      <p:sp>
        <p:nvSpPr>
          <p:cNvPr id="20" name="Text 17"/>
          <p:cNvSpPr/>
          <p:nvPr/>
        </p:nvSpPr>
        <p:spPr>
          <a:xfrm>
            <a:off x="822960" y="2843784"/>
            <a:ext cx="5669280" cy="384048"/>
          </a:xfrm>
          <a:prstGeom prst="rect">
            <a:avLst/>
          </a:prstGeom>
          <a:noFill/>
          <a:ln/>
        </p:spPr>
        <p:txBody>
          <a:bodyPr wrap="square" rtlCol="0" anchor="ctr"/>
          <a:lstStyle/>
          <a:p>
            <a:pPr marL="0" indent="0">
              <a:buNone/>
            </a:pPr>
            <a:r>
              <a:rPr lang="en-US" sz="950" dirty="0">
                <a:solidFill>
                  <a:srgbClr val="1E2D32"/>
                </a:solidFill>
                <a:latin typeface="Calibri" pitchFamily="34" charset="0"/>
                <a:ea typeface="Calibri" pitchFamily="34" charset="-122"/>
                <a:cs typeface="Calibri" pitchFamily="34" charset="-120"/>
              </a:rPr>
              <a:t>Randomly pair residents monthly for a simple shared task (taking in packages, watering plants). Creates artificial propinquity + forced low-stakes interaction across demographics.</a:t>
            </a:r>
            <a:endParaRPr lang="en-US" sz="950" dirty="0"/>
          </a:p>
        </p:txBody>
      </p:sp>
      <p:sp>
        <p:nvSpPr>
          <p:cNvPr id="21" name="Shape 18"/>
          <p:cNvSpPr/>
          <p:nvPr/>
        </p:nvSpPr>
        <p:spPr>
          <a:xfrm>
            <a:off x="6858000" y="2706624"/>
            <a:ext cx="1554480" cy="411480"/>
          </a:xfrm>
          <a:prstGeom prst="rect">
            <a:avLst/>
          </a:prstGeom>
          <a:solidFill>
            <a:srgbClr val="E8F5EE"/>
          </a:solidFill>
          <a:ln/>
        </p:spPr>
        <p:txBody>
          <a:bodyPr/>
          <a:lstStyle/>
          <a:p>
            <a:endParaRPr lang="en-US"/>
          </a:p>
        </p:txBody>
      </p:sp>
      <p:sp>
        <p:nvSpPr>
          <p:cNvPr id="22" name="Text 19"/>
          <p:cNvSpPr/>
          <p:nvPr/>
        </p:nvSpPr>
        <p:spPr>
          <a:xfrm>
            <a:off x="6858000" y="2706624"/>
            <a:ext cx="1554480" cy="411480"/>
          </a:xfrm>
          <a:prstGeom prst="rect">
            <a:avLst/>
          </a:prstGeom>
          <a:noFill/>
          <a:ln/>
        </p:spPr>
        <p:txBody>
          <a:bodyPr wrap="square" rtlCol="0" anchor="ctr"/>
          <a:lstStyle/>
          <a:p>
            <a:pPr marL="0" indent="0" algn="ctr">
              <a:buNone/>
            </a:pPr>
            <a:r>
              <a:rPr lang="en-US" sz="800" dirty="0">
                <a:solidFill>
                  <a:srgbClr val="2D6E4F"/>
                </a:solidFill>
                <a:latin typeface="Calibri" pitchFamily="34" charset="0"/>
                <a:ea typeface="Calibri" pitchFamily="34" charset="-122"/>
                <a:cs typeface="Calibri" pitchFamily="34" charset="-120"/>
              </a:rPr>
              <a:t>Swift Trust + Cross-Group Contact</a:t>
            </a:r>
            <a:endParaRPr lang="en-US" sz="800" dirty="0"/>
          </a:p>
        </p:txBody>
      </p:sp>
      <p:sp>
        <p:nvSpPr>
          <p:cNvPr id="23" name="Shape 20"/>
          <p:cNvSpPr/>
          <p:nvPr/>
        </p:nvSpPr>
        <p:spPr>
          <a:xfrm>
            <a:off x="548640" y="3374136"/>
            <a:ext cx="8046720" cy="713232"/>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24" name="Shape 21"/>
          <p:cNvSpPr/>
          <p:nvPr/>
        </p:nvSpPr>
        <p:spPr>
          <a:xfrm>
            <a:off x="548640" y="3374136"/>
            <a:ext cx="64008" cy="713232"/>
          </a:xfrm>
          <a:prstGeom prst="rect">
            <a:avLst/>
          </a:prstGeom>
          <a:solidFill>
            <a:srgbClr val="6B9E8C"/>
          </a:solidFill>
          <a:ln/>
        </p:spPr>
        <p:txBody>
          <a:bodyPr/>
          <a:lstStyle/>
          <a:p>
            <a:endParaRPr lang="en-US"/>
          </a:p>
        </p:txBody>
      </p:sp>
      <p:sp>
        <p:nvSpPr>
          <p:cNvPr id="25" name="Text 22"/>
          <p:cNvSpPr/>
          <p:nvPr/>
        </p:nvSpPr>
        <p:spPr>
          <a:xfrm>
            <a:off x="822960" y="3401568"/>
            <a:ext cx="5029200" cy="256032"/>
          </a:xfrm>
          <a:prstGeom prst="rect">
            <a:avLst/>
          </a:prstGeom>
          <a:noFill/>
          <a:ln/>
        </p:spPr>
        <p:txBody>
          <a:bodyPr wrap="square" rtlCol="0" anchor="ctr"/>
          <a:lstStyle/>
          <a:p>
            <a:pPr marL="0" indent="0">
              <a:buNone/>
            </a:pPr>
            <a:r>
              <a:rPr lang="en-US" sz="1200" b="1" dirty="0">
                <a:solidFill>
                  <a:srgbClr val="0F2B33"/>
                </a:solidFill>
                <a:latin typeface="Georgia" pitchFamily="34" charset="0"/>
                <a:ea typeface="Georgia" pitchFamily="34" charset="-122"/>
                <a:cs typeface="Georgia" pitchFamily="34" charset="-120"/>
              </a:rPr>
              <a:t>Shared Hobby Clusters</a:t>
            </a:r>
            <a:endParaRPr lang="en-US" sz="1200" dirty="0"/>
          </a:p>
        </p:txBody>
      </p:sp>
      <p:sp>
        <p:nvSpPr>
          <p:cNvPr id="26" name="Text 23"/>
          <p:cNvSpPr/>
          <p:nvPr/>
        </p:nvSpPr>
        <p:spPr>
          <a:xfrm>
            <a:off x="822960" y="3648456"/>
            <a:ext cx="5669280" cy="384048"/>
          </a:xfrm>
          <a:prstGeom prst="rect">
            <a:avLst/>
          </a:prstGeom>
          <a:noFill/>
          <a:ln/>
        </p:spPr>
        <p:txBody>
          <a:bodyPr wrap="square" rtlCol="0" anchor="ctr"/>
          <a:lstStyle/>
          <a:p>
            <a:pPr marL="0" indent="0">
              <a:buNone/>
            </a:pPr>
            <a:r>
              <a:rPr lang="en-US" sz="950" dirty="0">
                <a:solidFill>
                  <a:srgbClr val="1E2D32"/>
                </a:solidFill>
                <a:latin typeface="Calibri" pitchFamily="34" charset="0"/>
                <a:ea typeface="Calibri" pitchFamily="34" charset="-122"/>
                <a:cs typeface="Calibri" pitchFamily="34" charset="-120"/>
              </a:rPr>
              <a:t>Organize groups around shared interests (book clubs, running groups, parenting circles). Activates homophily while creating natural conversation opportunities.</a:t>
            </a:r>
            <a:endParaRPr lang="en-US" sz="950" dirty="0"/>
          </a:p>
        </p:txBody>
      </p:sp>
      <p:sp>
        <p:nvSpPr>
          <p:cNvPr id="27" name="Shape 24"/>
          <p:cNvSpPr/>
          <p:nvPr/>
        </p:nvSpPr>
        <p:spPr>
          <a:xfrm>
            <a:off x="6858000" y="3511296"/>
            <a:ext cx="1554480" cy="411480"/>
          </a:xfrm>
          <a:prstGeom prst="rect">
            <a:avLst/>
          </a:prstGeom>
          <a:solidFill>
            <a:srgbClr val="E8F5EE"/>
          </a:solidFill>
          <a:ln/>
        </p:spPr>
        <p:txBody>
          <a:bodyPr/>
          <a:lstStyle/>
          <a:p>
            <a:endParaRPr lang="en-US"/>
          </a:p>
        </p:txBody>
      </p:sp>
      <p:sp>
        <p:nvSpPr>
          <p:cNvPr id="28" name="Text 25"/>
          <p:cNvSpPr/>
          <p:nvPr/>
        </p:nvSpPr>
        <p:spPr>
          <a:xfrm>
            <a:off x="6858000" y="3511296"/>
            <a:ext cx="1554480" cy="411480"/>
          </a:xfrm>
          <a:prstGeom prst="rect">
            <a:avLst/>
          </a:prstGeom>
          <a:noFill/>
          <a:ln/>
        </p:spPr>
        <p:txBody>
          <a:bodyPr wrap="square" rtlCol="0" anchor="ctr"/>
          <a:lstStyle/>
          <a:p>
            <a:pPr marL="0" indent="0" algn="ctr">
              <a:buNone/>
            </a:pPr>
            <a:r>
              <a:rPr lang="en-US" sz="800" dirty="0">
                <a:solidFill>
                  <a:srgbClr val="2D6E4F"/>
                </a:solidFill>
                <a:latin typeface="Calibri" pitchFamily="34" charset="0"/>
                <a:ea typeface="Calibri" pitchFamily="34" charset="-122"/>
                <a:cs typeface="Calibri" pitchFamily="34" charset="-120"/>
              </a:rPr>
              <a:t>Homophily + Affective Trust</a:t>
            </a:r>
            <a:endParaRPr lang="en-US" sz="800" dirty="0"/>
          </a:p>
        </p:txBody>
      </p:sp>
      <p:sp>
        <p:nvSpPr>
          <p:cNvPr id="29" name="Shape 26"/>
          <p:cNvSpPr/>
          <p:nvPr/>
        </p:nvSpPr>
        <p:spPr>
          <a:xfrm>
            <a:off x="548640" y="4178808"/>
            <a:ext cx="8046720" cy="713232"/>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30" name="Shape 27"/>
          <p:cNvSpPr/>
          <p:nvPr/>
        </p:nvSpPr>
        <p:spPr>
          <a:xfrm>
            <a:off x="548640" y="4178808"/>
            <a:ext cx="64008" cy="713232"/>
          </a:xfrm>
          <a:prstGeom prst="rect">
            <a:avLst/>
          </a:prstGeom>
          <a:solidFill>
            <a:srgbClr val="6B9E8C"/>
          </a:solidFill>
          <a:ln/>
        </p:spPr>
        <p:txBody>
          <a:bodyPr/>
          <a:lstStyle/>
          <a:p>
            <a:endParaRPr lang="en-US"/>
          </a:p>
        </p:txBody>
      </p:sp>
      <p:sp>
        <p:nvSpPr>
          <p:cNvPr id="31" name="Text 28"/>
          <p:cNvSpPr/>
          <p:nvPr/>
        </p:nvSpPr>
        <p:spPr>
          <a:xfrm>
            <a:off x="822960" y="4206240"/>
            <a:ext cx="5029200" cy="256032"/>
          </a:xfrm>
          <a:prstGeom prst="rect">
            <a:avLst/>
          </a:prstGeom>
          <a:noFill/>
          <a:ln/>
        </p:spPr>
        <p:txBody>
          <a:bodyPr wrap="square" rtlCol="0" anchor="ctr"/>
          <a:lstStyle/>
          <a:p>
            <a:pPr marL="0" indent="0">
              <a:buNone/>
            </a:pPr>
            <a:r>
              <a:rPr lang="en-US" sz="1200" b="1" dirty="0">
                <a:solidFill>
                  <a:srgbClr val="0F2B33"/>
                </a:solidFill>
                <a:latin typeface="Georgia" pitchFamily="34" charset="0"/>
                <a:ea typeface="Georgia" pitchFamily="34" charset="-122"/>
                <a:cs typeface="Georgia" pitchFamily="34" charset="-120"/>
              </a:rPr>
              <a:t>Design Lingering Spaces</a:t>
            </a:r>
            <a:endParaRPr lang="en-US" sz="1200" dirty="0"/>
          </a:p>
        </p:txBody>
      </p:sp>
      <p:sp>
        <p:nvSpPr>
          <p:cNvPr id="32" name="Text 29"/>
          <p:cNvSpPr/>
          <p:nvPr/>
        </p:nvSpPr>
        <p:spPr>
          <a:xfrm>
            <a:off x="822960" y="4453128"/>
            <a:ext cx="5669280" cy="384048"/>
          </a:xfrm>
          <a:prstGeom prst="rect">
            <a:avLst/>
          </a:prstGeom>
          <a:noFill/>
          <a:ln/>
        </p:spPr>
        <p:txBody>
          <a:bodyPr wrap="square" rtlCol="0" anchor="ctr"/>
          <a:lstStyle/>
          <a:p>
            <a:pPr marL="0" indent="0">
              <a:buNone/>
            </a:pPr>
            <a:r>
              <a:rPr lang="en-US" sz="950" dirty="0">
                <a:solidFill>
                  <a:srgbClr val="1E2D32"/>
                </a:solidFill>
                <a:latin typeface="Calibri" pitchFamily="34" charset="0"/>
                <a:ea typeface="Calibri" pitchFamily="34" charset="-122"/>
                <a:cs typeface="Calibri" pitchFamily="34" charset="-120"/>
              </a:rPr>
              <a:t>Create comfortable common areas that encourage staying (seating, lighting, greenery). Research shows shared amenity spaces are directly linked with stronger social ties.</a:t>
            </a:r>
            <a:endParaRPr lang="en-US" sz="950" dirty="0"/>
          </a:p>
        </p:txBody>
      </p:sp>
      <p:sp>
        <p:nvSpPr>
          <p:cNvPr id="33" name="Shape 30"/>
          <p:cNvSpPr/>
          <p:nvPr/>
        </p:nvSpPr>
        <p:spPr>
          <a:xfrm>
            <a:off x="6858000" y="4315968"/>
            <a:ext cx="1554480" cy="411480"/>
          </a:xfrm>
          <a:prstGeom prst="rect">
            <a:avLst/>
          </a:prstGeom>
          <a:solidFill>
            <a:srgbClr val="E8F5EE"/>
          </a:solidFill>
          <a:ln/>
        </p:spPr>
        <p:txBody>
          <a:bodyPr/>
          <a:lstStyle/>
          <a:p>
            <a:endParaRPr lang="en-US"/>
          </a:p>
        </p:txBody>
      </p:sp>
      <p:sp>
        <p:nvSpPr>
          <p:cNvPr id="34" name="Text 31"/>
          <p:cNvSpPr/>
          <p:nvPr/>
        </p:nvSpPr>
        <p:spPr>
          <a:xfrm>
            <a:off x="6858000" y="4315968"/>
            <a:ext cx="1554480" cy="411480"/>
          </a:xfrm>
          <a:prstGeom prst="rect">
            <a:avLst/>
          </a:prstGeom>
          <a:noFill/>
          <a:ln/>
        </p:spPr>
        <p:txBody>
          <a:bodyPr wrap="square" rtlCol="0" anchor="ctr"/>
          <a:lstStyle/>
          <a:p>
            <a:pPr marL="0" indent="0" algn="ctr">
              <a:buNone/>
            </a:pPr>
            <a:r>
              <a:rPr lang="en-US" sz="800" dirty="0">
                <a:solidFill>
                  <a:srgbClr val="2D6E4F"/>
                </a:solidFill>
                <a:latin typeface="Calibri" pitchFamily="34" charset="0"/>
                <a:ea typeface="Calibri" pitchFamily="34" charset="-122"/>
                <a:cs typeface="Calibri" pitchFamily="34" charset="-120"/>
              </a:rPr>
              <a:t>Social Baseline Theory + Propinquity</a:t>
            </a:r>
            <a:endParaRPr lang="en-US" sz="800"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name="Slide 14">
    <p:bg>
      <p:bgPr>
        <a:solidFill>
          <a:srgbClr val="EDF5F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2D8C9E"/>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548640" y="274320"/>
            <a:ext cx="411480" cy="411480"/>
          </a:xfrm>
          <a:prstGeom prst="rect">
            <a:avLst/>
          </a:prstGeom>
        </p:spPr>
      </p:pic>
      <p:sp>
        <p:nvSpPr>
          <p:cNvPr id="4" name="Text 1"/>
          <p:cNvSpPr/>
          <p:nvPr/>
        </p:nvSpPr>
        <p:spPr>
          <a:xfrm>
            <a:off x="1097280" y="228600"/>
            <a:ext cx="7315200" cy="594360"/>
          </a:xfrm>
          <a:prstGeom prst="rect">
            <a:avLst/>
          </a:prstGeom>
          <a:noFill/>
          <a:ln/>
        </p:spPr>
        <p:txBody>
          <a:bodyPr wrap="square" rtlCol="0" anchor="ctr"/>
          <a:lstStyle/>
          <a:p>
            <a:pPr marL="0" indent="0">
              <a:buNone/>
            </a:pPr>
            <a:r>
              <a:rPr lang="en-US" sz="2400" b="1" dirty="0">
                <a:solidFill>
                  <a:srgbClr val="0F2B33"/>
                </a:solidFill>
                <a:latin typeface="Georgia" pitchFamily="34" charset="0"/>
                <a:ea typeface="Georgia" pitchFamily="34" charset="-122"/>
                <a:cs typeface="Georgia" pitchFamily="34" charset="-120"/>
              </a:rPr>
              <a:t>Recommendations: Trust Between Buildings &amp; Beyond</a:t>
            </a:r>
            <a:endParaRPr lang="en-US" sz="2400" dirty="0"/>
          </a:p>
        </p:txBody>
      </p:sp>
      <p:sp>
        <p:nvSpPr>
          <p:cNvPr id="5" name="Shape 2"/>
          <p:cNvSpPr/>
          <p:nvPr/>
        </p:nvSpPr>
        <p:spPr>
          <a:xfrm>
            <a:off x="548640" y="960120"/>
            <a:ext cx="8046720" cy="713232"/>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6" name="Shape 3"/>
          <p:cNvSpPr/>
          <p:nvPr/>
        </p:nvSpPr>
        <p:spPr>
          <a:xfrm>
            <a:off x="548640" y="960120"/>
            <a:ext cx="64008" cy="713232"/>
          </a:xfrm>
          <a:prstGeom prst="rect">
            <a:avLst/>
          </a:prstGeom>
          <a:solidFill>
            <a:srgbClr val="2D8C9E"/>
          </a:solidFill>
          <a:ln/>
        </p:spPr>
        <p:txBody>
          <a:bodyPr/>
          <a:lstStyle/>
          <a:p>
            <a:endParaRPr lang="en-US"/>
          </a:p>
        </p:txBody>
      </p:sp>
      <p:sp>
        <p:nvSpPr>
          <p:cNvPr id="7" name="Text 4"/>
          <p:cNvSpPr/>
          <p:nvPr/>
        </p:nvSpPr>
        <p:spPr>
          <a:xfrm>
            <a:off x="822960" y="987552"/>
            <a:ext cx="5029200" cy="256032"/>
          </a:xfrm>
          <a:prstGeom prst="rect">
            <a:avLst/>
          </a:prstGeom>
          <a:noFill/>
          <a:ln/>
        </p:spPr>
        <p:txBody>
          <a:bodyPr wrap="square" rtlCol="0" anchor="ctr"/>
          <a:lstStyle/>
          <a:p>
            <a:pPr marL="0" indent="0">
              <a:buNone/>
            </a:pPr>
            <a:r>
              <a:rPr lang="en-US" sz="1200" b="1" dirty="0">
                <a:solidFill>
                  <a:srgbClr val="0F2B33"/>
                </a:solidFill>
                <a:latin typeface="Georgia" pitchFamily="34" charset="0"/>
                <a:ea typeface="Georgia" pitchFamily="34" charset="-122"/>
                <a:cs typeface="Georgia" pitchFamily="34" charset="-120"/>
              </a:rPr>
              <a:t>Inter-Building Challenges</a:t>
            </a:r>
            <a:endParaRPr lang="en-US" sz="1200" dirty="0"/>
          </a:p>
        </p:txBody>
      </p:sp>
      <p:sp>
        <p:nvSpPr>
          <p:cNvPr id="8" name="Text 5"/>
          <p:cNvSpPr/>
          <p:nvPr/>
        </p:nvSpPr>
        <p:spPr>
          <a:xfrm>
            <a:off x="822960" y="1234440"/>
            <a:ext cx="5669280" cy="384048"/>
          </a:xfrm>
          <a:prstGeom prst="rect">
            <a:avLst/>
          </a:prstGeom>
          <a:noFill/>
          <a:ln/>
        </p:spPr>
        <p:txBody>
          <a:bodyPr wrap="square" rtlCol="0" anchor="ctr"/>
          <a:lstStyle/>
          <a:p>
            <a:pPr marL="0" indent="0">
              <a:buNone/>
            </a:pPr>
            <a:r>
              <a:rPr lang="en-US" sz="950" dirty="0">
                <a:solidFill>
                  <a:srgbClr val="1E2D32"/>
                </a:solidFill>
                <a:latin typeface="Calibri" pitchFamily="34" charset="0"/>
                <a:ea typeface="Calibri" pitchFamily="34" charset="-122"/>
                <a:cs typeface="Calibri" pitchFamily="34" charset="-120"/>
              </a:rPr>
              <a:t>Friendly competitions (recycling challenges, fitness goals, trivia nights) between buildings create shared identity through in-group formation while establishing cross-building contact.</a:t>
            </a:r>
            <a:endParaRPr lang="en-US" sz="950" dirty="0"/>
          </a:p>
        </p:txBody>
      </p:sp>
      <p:sp>
        <p:nvSpPr>
          <p:cNvPr id="9" name="Shape 6"/>
          <p:cNvSpPr/>
          <p:nvPr/>
        </p:nvSpPr>
        <p:spPr>
          <a:xfrm>
            <a:off x="6858000" y="1097280"/>
            <a:ext cx="1554480" cy="411480"/>
          </a:xfrm>
          <a:prstGeom prst="rect">
            <a:avLst/>
          </a:prstGeom>
          <a:solidFill>
            <a:srgbClr val="E0F0F5"/>
          </a:solidFill>
          <a:ln/>
        </p:spPr>
        <p:txBody>
          <a:bodyPr/>
          <a:lstStyle/>
          <a:p>
            <a:endParaRPr lang="en-US"/>
          </a:p>
        </p:txBody>
      </p:sp>
      <p:sp>
        <p:nvSpPr>
          <p:cNvPr id="10" name="Text 7"/>
          <p:cNvSpPr/>
          <p:nvPr/>
        </p:nvSpPr>
        <p:spPr>
          <a:xfrm>
            <a:off x="6858000" y="1097280"/>
            <a:ext cx="1554480" cy="411480"/>
          </a:xfrm>
          <a:prstGeom prst="rect">
            <a:avLst/>
          </a:prstGeom>
          <a:noFill/>
          <a:ln/>
        </p:spPr>
        <p:txBody>
          <a:bodyPr wrap="square" rtlCol="0" anchor="ctr"/>
          <a:lstStyle/>
          <a:p>
            <a:pPr marL="0" indent="0" algn="ctr">
              <a:buNone/>
            </a:pPr>
            <a:r>
              <a:rPr lang="en-US" sz="800" dirty="0">
                <a:solidFill>
                  <a:srgbClr val="1A5A6E"/>
                </a:solidFill>
                <a:latin typeface="Calibri" pitchFamily="34" charset="0"/>
                <a:ea typeface="Calibri" pitchFamily="34" charset="-122"/>
                <a:cs typeface="Calibri" pitchFamily="34" charset="-120"/>
              </a:rPr>
              <a:t>In-Group Bias + Mere Exposure</a:t>
            </a:r>
            <a:endParaRPr lang="en-US" sz="800" dirty="0"/>
          </a:p>
        </p:txBody>
      </p:sp>
      <p:sp>
        <p:nvSpPr>
          <p:cNvPr id="11" name="Shape 8"/>
          <p:cNvSpPr/>
          <p:nvPr/>
        </p:nvSpPr>
        <p:spPr>
          <a:xfrm>
            <a:off x="548640" y="1764792"/>
            <a:ext cx="8046720" cy="713232"/>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2" name="Shape 9"/>
          <p:cNvSpPr/>
          <p:nvPr/>
        </p:nvSpPr>
        <p:spPr>
          <a:xfrm>
            <a:off x="548640" y="1764792"/>
            <a:ext cx="64008" cy="713232"/>
          </a:xfrm>
          <a:prstGeom prst="rect">
            <a:avLst/>
          </a:prstGeom>
          <a:solidFill>
            <a:srgbClr val="2D8C9E"/>
          </a:solidFill>
          <a:ln/>
        </p:spPr>
        <p:txBody>
          <a:bodyPr/>
          <a:lstStyle/>
          <a:p>
            <a:endParaRPr lang="en-US"/>
          </a:p>
        </p:txBody>
      </p:sp>
      <p:sp>
        <p:nvSpPr>
          <p:cNvPr id="13" name="Text 10"/>
          <p:cNvSpPr/>
          <p:nvPr/>
        </p:nvSpPr>
        <p:spPr>
          <a:xfrm>
            <a:off x="822960" y="1792224"/>
            <a:ext cx="5029200" cy="256032"/>
          </a:xfrm>
          <a:prstGeom prst="rect">
            <a:avLst/>
          </a:prstGeom>
          <a:noFill/>
          <a:ln/>
        </p:spPr>
        <p:txBody>
          <a:bodyPr wrap="square" rtlCol="0" anchor="ctr"/>
          <a:lstStyle/>
          <a:p>
            <a:pPr marL="0" indent="0">
              <a:buNone/>
            </a:pPr>
            <a:r>
              <a:rPr lang="en-US" sz="1200" b="1" dirty="0">
                <a:solidFill>
                  <a:srgbClr val="0F2B33"/>
                </a:solidFill>
                <a:latin typeface="Georgia" pitchFamily="34" charset="0"/>
                <a:ea typeface="Georgia" pitchFamily="34" charset="-122"/>
                <a:cs typeface="Georgia" pitchFamily="34" charset="-120"/>
              </a:rPr>
              <a:t>Shared Resource Networks</a:t>
            </a:r>
            <a:endParaRPr lang="en-US" sz="1200" dirty="0"/>
          </a:p>
        </p:txBody>
      </p:sp>
      <p:sp>
        <p:nvSpPr>
          <p:cNvPr id="14" name="Text 11"/>
          <p:cNvSpPr/>
          <p:nvPr/>
        </p:nvSpPr>
        <p:spPr>
          <a:xfrm>
            <a:off x="822960" y="2039112"/>
            <a:ext cx="5669280" cy="384048"/>
          </a:xfrm>
          <a:prstGeom prst="rect">
            <a:avLst/>
          </a:prstGeom>
          <a:noFill/>
          <a:ln/>
        </p:spPr>
        <p:txBody>
          <a:bodyPr wrap="square" rtlCol="0" anchor="ctr"/>
          <a:lstStyle/>
          <a:p>
            <a:pPr marL="0" indent="0">
              <a:buNone/>
            </a:pPr>
            <a:r>
              <a:rPr lang="en-US" sz="950" dirty="0">
                <a:solidFill>
                  <a:srgbClr val="1E2D32"/>
                </a:solidFill>
                <a:latin typeface="Calibri" pitchFamily="34" charset="0"/>
                <a:ea typeface="Calibri" pitchFamily="34" charset="-122"/>
                <a:cs typeface="Calibri" pitchFamily="34" charset="-120"/>
              </a:rPr>
              <a:t>Tool libraries, community gardens, or shared childcare co-ops across buildings. Creates encapsulated interests: mutual dependence generates rational trust.</a:t>
            </a:r>
            <a:endParaRPr lang="en-US" sz="950" dirty="0"/>
          </a:p>
        </p:txBody>
      </p:sp>
      <p:sp>
        <p:nvSpPr>
          <p:cNvPr id="15" name="Shape 12"/>
          <p:cNvSpPr/>
          <p:nvPr/>
        </p:nvSpPr>
        <p:spPr>
          <a:xfrm>
            <a:off x="6858000" y="1901952"/>
            <a:ext cx="1554480" cy="411480"/>
          </a:xfrm>
          <a:prstGeom prst="rect">
            <a:avLst/>
          </a:prstGeom>
          <a:solidFill>
            <a:srgbClr val="E0F0F5"/>
          </a:solidFill>
          <a:ln/>
        </p:spPr>
        <p:txBody>
          <a:bodyPr/>
          <a:lstStyle/>
          <a:p>
            <a:endParaRPr lang="en-US"/>
          </a:p>
        </p:txBody>
      </p:sp>
      <p:sp>
        <p:nvSpPr>
          <p:cNvPr id="16" name="Text 13"/>
          <p:cNvSpPr/>
          <p:nvPr/>
        </p:nvSpPr>
        <p:spPr>
          <a:xfrm>
            <a:off x="6858000" y="1901952"/>
            <a:ext cx="1554480" cy="411480"/>
          </a:xfrm>
          <a:prstGeom prst="rect">
            <a:avLst/>
          </a:prstGeom>
          <a:noFill/>
          <a:ln/>
        </p:spPr>
        <p:txBody>
          <a:bodyPr wrap="square" rtlCol="0" anchor="ctr"/>
          <a:lstStyle/>
          <a:p>
            <a:pPr marL="0" indent="0" algn="ctr">
              <a:buNone/>
            </a:pPr>
            <a:r>
              <a:rPr lang="en-US" sz="800" dirty="0">
                <a:solidFill>
                  <a:srgbClr val="1A5A6E"/>
                </a:solidFill>
                <a:latin typeface="Calibri" pitchFamily="34" charset="0"/>
                <a:ea typeface="Calibri" pitchFamily="34" charset="-122"/>
                <a:cs typeface="Calibri" pitchFamily="34" charset="-120"/>
              </a:rPr>
              <a:t>Encapsulated Interest + Reciprocity</a:t>
            </a:r>
            <a:endParaRPr lang="en-US" sz="800" dirty="0"/>
          </a:p>
        </p:txBody>
      </p:sp>
      <p:sp>
        <p:nvSpPr>
          <p:cNvPr id="17" name="Shape 14"/>
          <p:cNvSpPr/>
          <p:nvPr/>
        </p:nvSpPr>
        <p:spPr>
          <a:xfrm>
            <a:off x="548640" y="2569464"/>
            <a:ext cx="8046720" cy="713232"/>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8" name="Shape 15"/>
          <p:cNvSpPr/>
          <p:nvPr/>
        </p:nvSpPr>
        <p:spPr>
          <a:xfrm>
            <a:off x="548640" y="2569464"/>
            <a:ext cx="64008" cy="713232"/>
          </a:xfrm>
          <a:prstGeom prst="rect">
            <a:avLst/>
          </a:prstGeom>
          <a:solidFill>
            <a:srgbClr val="2D8C9E"/>
          </a:solidFill>
          <a:ln/>
        </p:spPr>
        <p:txBody>
          <a:bodyPr/>
          <a:lstStyle/>
          <a:p>
            <a:endParaRPr lang="en-US"/>
          </a:p>
        </p:txBody>
      </p:sp>
      <p:sp>
        <p:nvSpPr>
          <p:cNvPr id="19" name="Text 16"/>
          <p:cNvSpPr/>
          <p:nvPr/>
        </p:nvSpPr>
        <p:spPr>
          <a:xfrm>
            <a:off x="822960" y="2596896"/>
            <a:ext cx="5029200" cy="256032"/>
          </a:xfrm>
          <a:prstGeom prst="rect">
            <a:avLst/>
          </a:prstGeom>
          <a:noFill/>
          <a:ln/>
        </p:spPr>
        <p:txBody>
          <a:bodyPr wrap="square" rtlCol="0" anchor="ctr"/>
          <a:lstStyle/>
          <a:p>
            <a:pPr marL="0" indent="0">
              <a:buNone/>
            </a:pPr>
            <a:r>
              <a:rPr lang="en-US" sz="1200" b="1" dirty="0">
                <a:solidFill>
                  <a:srgbClr val="0F2B33"/>
                </a:solidFill>
                <a:latin typeface="Georgia" pitchFamily="34" charset="0"/>
                <a:ea typeface="Georgia" pitchFamily="34" charset="-122"/>
                <a:cs typeface="Georgia" pitchFamily="34" charset="-120"/>
              </a:rPr>
              <a:t>Walking Tours &amp; Neighborhood Storytelling</a:t>
            </a:r>
            <a:endParaRPr lang="en-US" sz="1200" dirty="0"/>
          </a:p>
        </p:txBody>
      </p:sp>
      <p:sp>
        <p:nvSpPr>
          <p:cNvPr id="20" name="Text 17"/>
          <p:cNvSpPr/>
          <p:nvPr/>
        </p:nvSpPr>
        <p:spPr>
          <a:xfrm>
            <a:off x="822960" y="2843784"/>
            <a:ext cx="5669280" cy="384048"/>
          </a:xfrm>
          <a:prstGeom prst="rect">
            <a:avLst/>
          </a:prstGeom>
          <a:noFill/>
          <a:ln/>
        </p:spPr>
        <p:txBody>
          <a:bodyPr wrap="square" rtlCol="0" anchor="ctr"/>
          <a:lstStyle/>
          <a:p>
            <a:pPr marL="0" indent="0">
              <a:buNone/>
            </a:pPr>
            <a:r>
              <a:rPr lang="en-US" sz="950" dirty="0">
                <a:solidFill>
                  <a:srgbClr val="1E2D32"/>
                </a:solidFill>
                <a:latin typeface="Calibri" pitchFamily="34" charset="0"/>
                <a:ea typeface="Calibri" pitchFamily="34" charset="-122"/>
                <a:cs typeface="Calibri" pitchFamily="34" charset="-120"/>
              </a:rPr>
              <a:t>Organized walks where longtime residents share neighborhood history. Walkable neighborhoods have measurably higher social capital (Leyden, 2003).</a:t>
            </a:r>
            <a:endParaRPr lang="en-US" sz="950" dirty="0"/>
          </a:p>
        </p:txBody>
      </p:sp>
      <p:sp>
        <p:nvSpPr>
          <p:cNvPr id="21" name="Shape 18"/>
          <p:cNvSpPr/>
          <p:nvPr/>
        </p:nvSpPr>
        <p:spPr>
          <a:xfrm>
            <a:off x="6858000" y="2706624"/>
            <a:ext cx="1554480" cy="411480"/>
          </a:xfrm>
          <a:prstGeom prst="rect">
            <a:avLst/>
          </a:prstGeom>
          <a:solidFill>
            <a:srgbClr val="E0F0F5"/>
          </a:solidFill>
          <a:ln/>
        </p:spPr>
        <p:txBody>
          <a:bodyPr/>
          <a:lstStyle/>
          <a:p>
            <a:endParaRPr lang="en-US"/>
          </a:p>
        </p:txBody>
      </p:sp>
      <p:sp>
        <p:nvSpPr>
          <p:cNvPr id="22" name="Text 19"/>
          <p:cNvSpPr/>
          <p:nvPr/>
        </p:nvSpPr>
        <p:spPr>
          <a:xfrm>
            <a:off x="6858000" y="2706624"/>
            <a:ext cx="1554480" cy="411480"/>
          </a:xfrm>
          <a:prstGeom prst="rect">
            <a:avLst/>
          </a:prstGeom>
          <a:noFill/>
          <a:ln/>
        </p:spPr>
        <p:txBody>
          <a:bodyPr wrap="square" rtlCol="0" anchor="ctr"/>
          <a:lstStyle/>
          <a:p>
            <a:pPr marL="0" indent="0" algn="ctr">
              <a:buNone/>
            </a:pPr>
            <a:r>
              <a:rPr lang="en-US" sz="800" dirty="0">
                <a:solidFill>
                  <a:srgbClr val="1A5A6E"/>
                </a:solidFill>
                <a:latin typeface="Calibri" pitchFamily="34" charset="0"/>
                <a:ea typeface="Calibri" pitchFamily="34" charset="-122"/>
                <a:cs typeface="Calibri" pitchFamily="34" charset="-120"/>
              </a:rPr>
              <a:t>Walkability Research + Propinquity</a:t>
            </a:r>
            <a:endParaRPr lang="en-US" sz="800" dirty="0"/>
          </a:p>
        </p:txBody>
      </p:sp>
      <p:sp>
        <p:nvSpPr>
          <p:cNvPr id="23" name="Shape 20"/>
          <p:cNvSpPr/>
          <p:nvPr/>
        </p:nvSpPr>
        <p:spPr>
          <a:xfrm>
            <a:off x="548640" y="3374136"/>
            <a:ext cx="8046720" cy="713232"/>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24" name="Shape 21"/>
          <p:cNvSpPr/>
          <p:nvPr/>
        </p:nvSpPr>
        <p:spPr>
          <a:xfrm>
            <a:off x="548640" y="3374136"/>
            <a:ext cx="64008" cy="713232"/>
          </a:xfrm>
          <a:prstGeom prst="rect">
            <a:avLst/>
          </a:prstGeom>
          <a:solidFill>
            <a:srgbClr val="2D8C9E"/>
          </a:solidFill>
          <a:ln/>
        </p:spPr>
        <p:txBody>
          <a:bodyPr/>
          <a:lstStyle/>
          <a:p>
            <a:endParaRPr lang="en-US"/>
          </a:p>
        </p:txBody>
      </p:sp>
      <p:sp>
        <p:nvSpPr>
          <p:cNvPr id="25" name="Text 22"/>
          <p:cNvSpPr/>
          <p:nvPr/>
        </p:nvSpPr>
        <p:spPr>
          <a:xfrm>
            <a:off x="822960" y="3401568"/>
            <a:ext cx="5029200" cy="256032"/>
          </a:xfrm>
          <a:prstGeom prst="rect">
            <a:avLst/>
          </a:prstGeom>
          <a:noFill/>
          <a:ln/>
        </p:spPr>
        <p:txBody>
          <a:bodyPr wrap="square" rtlCol="0" anchor="ctr"/>
          <a:lstStyle/>
          <a:p>
            <a:pPr marL="0" indent="0">
              <a:buNone/>
            </a:pPr>
            <a:r>
              <a:rPr lang="en-US" sz="1200" b="1" dirty="0">
                <a:solidFill>
                  <a:srgbClr val="0F2B33"/>
                </a:solidFill>
                <a:latin typeface="Georgia" pitchFamily="34" charset="0"/>
                <a:ea typeface="Georgia" pitchFamily="34" charset="-122"/>
                <a:cs typeface="Georgia" pitchFamily="34" charset="-120"/>
              </a:rPr>
              <a:t>Cross-Building Ambassador Program</a:t>
            </a:r>
            <a:endParaRPr lang="en-US" sz="1200" dirty="0"/>
          </a:p>
        </p:txBody>
      </p:sp>
      <p:sp>
        <p:nvSpPr>
          <p:cNvPr id="26" name="Text 23"/>
          <p:cNvSpPr/>
          <p:nvPr/>
        </p:nvSpPr>
        <p:spPr>
          <a:xfrm>
            <a:off x="822960" y="3648456"/>
            <a:ext cx="5669280" cy="384048"/>
          </a:xfrm>
          <a:prstGeom prst="rect">
            <a:avLst/>
          </a:prstGeom>
          <a:noFill/>
          <a:ln/>
        </p:spPr>
        <p:txBody>
          <a:bodyPr wrap="square" rtlCol="0" anchor="ctr"/>
          <a:lstStyle/>
          <a:p>
            <a:pPr marL="0" indent="0">
              <a:buNone/>
            </a:pPr>
            <a:r>
              <a:rPr lang="en-US" sz="950" dirty="0">
                <a:solidFill>
                  <a:srgbClr val="1E2D32"/>
                </a:solidFill>
                <a:latin typeface="Calibri" pitchFamily="34" charset="0"/>
                <a:ea typeface="Calibri" pitchFamily="34" charset="-122"/>
                <a:cs typeface="Calibri" pitchFamily="34" charset="-120"/>
              </a:rPr>
              <a:t>Recruit one social connector per building to facilitate introductions. Leverages Granovetter's "weak ties" theory: bridges between groups spread trust and information.</a:t>
            </a:r>
            <a:endParaRPr lang="en-US" sz="950" dirty="0"/>
          </a:p>
        </p:txBody>
      </p:sp>
      <p:sp>
        <p:nvSpPr>
          <p:cNvPr id="27" name="Shape 24"/>
          <p:cNvSpPr/>
          <p:nvPr/>
        </p:nvSpPr>
        <p:spPr>
          <a:xfrm>
            <a:off x="6858000" y="3511296"/>
            <a:ext cx="1554480" cy="411480"/>
          </a:xfrm>
          <a:prstGeom prst="rect">
            <a:avLst/>
          </a:prstGeom>
          <a:solidFill>
            <a:srgbClr val="E0F0F5"/>
          </a:solidFill>
          <a:ln/>
        </p:spPr>
        <p:txBody>
          <a:bodyPr/>
          <a:lstStyle/>
          <a:p>
            <a:endParaRPr lang="en-US"/>
          </a:p>
        </p:txBody>
      </p:sp>
      <p:sp>
        <p:nvSpPr>
          <p:cNvPr id="28" name="Text 25"/>
          <p:cNvSpPr/>
          <p:nvPr/>
        </p:nvSpPr>
        <p:spPr>
          <a:xfrm>
            <a:off x="6858000" y="3511296"/>
            <a:ext cx="1554480" cy="411480"/>
          </a:xfrm>
          <a:prstGeom prst="rect">
            <a:avLst/>
          </a:prstGeom>
          <a:noFill/>
          <a:ln/>
        </p:spPr>
        <p:txBody>
          <a:bodyPr wrap="square" rtlCol="0" anchor="ctr"/>
          <a:lstStyle/>
          <a:p>
            <a:pPr marL="0" indent="0" algn="ctr">
              <a:buNone/>
            </a:pPr>
            <a:r>
              <a:rPr lang="en-US" sz="800" dirty="0">
                <a:solidFill>
                  <a:srgbClr val="1A5A6E"/>
                </a:solidFill>
                <a:latin typeface="Calibri" pitchFamily="34" charset="0"/>
                <a:ea typeface="Calibri" pitchFamily="34" charset="-122"/>
                <a:cs typeface="Calibri" pitchFamily="34" charset="-120"/>
              </a:rPr>
              <a:t>Weak Ties + Swift Trust</a:t>
            </a:r>
            <a:endParaRPr lang="en-US" sz="800" dirty="0"/>
          </a:p>
        </p:txBody>
      </p:sp>
      <p:sp>
        <p:nvSpPr>
          <p:cNvPr id="29" name="Shape 26"/>
          <p:cNvSpPr/>
          <p:nvPr/>
        </p:nvSpPr>
        <p:spPr>
          <a:xfrm>
            <a:off x="548640" y="4178808"/>
            <a:ext cx="8046720" cy="713232"/>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30" name="Shape 27"/>
          <p:cNvSpPr/>
          <p:nvPr/>
        </p:nvSpPr>
        <p:spPr>
          <a:xfrm>
            <a:off x="548640" y="4178808"/>
            <a:ext cx="64008" cy="713232"/>
          </a:xfrm>
          <a:prstGeom prst="rect">
            <a:avLst/>
          </a:prstGeom>
          <a:solidFill>
            <a:srgbClr val="2D8C9E"/>
          </a:solidFill>
          <a:ln/>
        </p:spPr>
        <p:txBody>
          <a:bodyPr/>
          <a:lstStyle/>
          <a:p>
            <a:endParaRPr lang="en-US"/>
          </a:p>
        </p:txBody>
      </p:sp>
      <p:sp>
        <p:nvSpPr>
          <p:cNvPr id="31" name="Text 28"/>
          <p:cNvSpPr/>
          <p:nvPr/>
        </p:nvSpPr>
        <p:spPr>
          <a:xfrm>
            <a:off x="822960" y="4206240"/>
            <a:ext cx="5029200" cy="256032"/>
          </a:xfrm>
          <a:prstGeom prst="rect">
            <a:avLst/>
          </a:prstGeom>
          <a:noFill/>
          <a:ln/>
        </p:spPr>
        <p:txBody>
          <a:bodyPr wrap="square" rtlCol="0" anchor="ctr"/>
          <a:lstStyle/>
          <a:p>
            <a:pPr marL="0" indent="0">
              <a:buNone/>
            </a:pPr>
            <a:r>
              <a:rPr lang="en-US" sz="1200" b="1" dirty="0">
                <a:solidFill>
                  <a:srgbClr val="0F2B33"/>
                </a:solidFill>
                <a:latin typeface="Georgia" pitchFamily="34" charset="0"/>
                <a:ea typeface="Georgia" pitchFamily="34" charset="-122"/>
                <a:cs typeface="Georgia" pitchFamily="34" charset="-120"/>
              </a:rPr>
              <a:t>Seasonal Block Festivals</a:t>
            </a:r>
            <a:endParaRPr lang="en-US" sz="1200" dirty="0"/>
          </a:p>
        </p:txBody>
      </p:sp>
      <p:sp>
        <p:nvSpPr>
          <p:cNvPr id="32" name="Text 29"/>
          <p:cNvSpPr/>
          <p:nvPr/>
        </p:nvSpPr>
        <p:spPr>
          <a:xfrm>
            <a:off x="822960" y="4453128"/>
            <a:ext cx="5669280" cy="384048"/>
          </a:xfrm>
          <a:prstGeom prst="rect">
            <a:avLst/>
          </a:prstGeom>
          <a:noFill/>
          <a:ln/>
        </p:spPr>
        <p:txBody>
          <a:bodyPr wrap="square" rtlCol="0" anchor="ctr"/>
          <a:lstStyle/>
          <a:p>
            <a:pPr marL="0" indent="0">
              <a:buNone/>
            </a:pPr>
            <a:r>
              <a:rPr lang="en-US" sz="950" dirty="0">
                <a:solidFill>
                  <a:srgbClr val="1E2D32"/>
                </a:solidFill>
                <a:latin typeface="Calibri" pitchFamily="34" charset="0"/>
                <a:ea typeface="Calibri" pitchFamily="34" charset="-122"/>
                <a:cs typeface="Calibri" pitchFamily="34" charset="-120"/>
              </a:rPr>
              <a:t>Large-scale events that mix residents from multiple buildings. Initial contact events create conditions for swift trust, which can be verified through follow-up interactions.</a:t>
            </a:r>
            <a:endParaRPr lang="en-US" sz="950" dirty="0"/>
          </a:p>
        </p:txBody>
      </p:sp>
      <p:sp>
        <p:nvSpPr>
          <p:cNvPr id="33" name="Shape 30"/>
          <p:cNvSpPr/>
          <p:nvPr/>
        </p:nvSpPr>
        <p:spPr>
          <a:xfrm>
            <a:off x="6858000" y="4315968"/>
            <a:ext cx="1554480" cy="411480"/>
          </a:xfrm>
          <a:prstGeom prst="rect">
            <a:avLst/>
          </a:prstGeom>
          <a:solidFill>
            <a:srgbClr val="E0F0F5"/>
          </a:solidFill>
          <a:ln/>
        </p:spPr>
        <p:txBody>
          <a:bodyPr/>
          <a:lstStyle/>
          <a:p>
            <a:endParaRPr lang="en-US"/>
          </a:p>
        </p:txBody>
      </p:sp>
      <p:sp>
        <p:nvSpPr>
          <p:cNvPr id="34" name="Text 31"/>
          <p:cNvSpPr/>
          <p:nvPr/>
        </p:nvSpPr>
        <p:spPr>
          <a:xfrm>
            <a:off x="6858000" y="4315968"/>
            <a:ext cx="1554480" cy="411480"/>
          </a:xfrm>
          <a:prstGeom prst="rect">
            <a:avLst/>
          </a:prstGeom>
          <a:noFill/>
          <a:ln/>
        </p:spPr>
        <p:txBody>
          <a:bodyPr wrap="square" rtlCol="0" anchor="ctr"/>
          <a:lstStyle/>
          <a:p>
            <a:pPr marL="0" indent="0" algn="ctr">
              <a:buNone/>
            </a:pPr>
            <a:r>
              <a:rPr lang="en-US" sz="800" dirty="0">
                <a:solidFill>
                  <a:srgbClr val="1A5A6E"/>
                </a:solidFill>
                <a:latin typeface="Calibri" pitchFamily="34" charset="0"/>
                <a:ea typeface="Calibri" pitchFamily="34" charset="-122"/>
                <a:cs typeface="Calibri" pitchFamily="34" charset="-120"/>
              </a:rPr>
              <a:t>Swift Trust + Neural Synchrony</a:t>
            </a:r>
            <a:endParaRPr lang="en-US" sz="800" dirty="0"/>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name="Slide 15">
    <p:bg>
      <p:bgPr>
        <a:solidFill>
          <a:srgbClr val="0F2B33"/>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Text 1"/>
          <p:cNvSpPr/>
          <p:nvPr/>
        </p:nvSpPr>
        <p:spPr>
          <a:xfrm>
            <a:off x="914400" y="1097280"/>
            <a:ext cx="7315200" cy="640080"/>
          </a:xfrm>
          <a:prstGeom prst="rect">
            <a:avLst/>
          </a:prstGeom>
          <a:noFill/>
          <a:ln/>
        </p:spPr>
        <p:txBody>
          <a:bodyPr wrap="square" rtlCol="0" anchor="ctr"/>
          <a:lstStyle/>
          <a:p>
            <a:pPr marL="0" indent="0" algn="ctr">
              <a:buNone/>
            </a:pPr>
            <a:r>
              <a:rPr lang="en-US" sz="2800" b="1" dirty="0">
                <a:solidFill>
                  <a:srgbClr val="FFFFFF"/>
                </a:solidFill>
                <a:latin typeface="Georgia" pitchFamily="34" charset="0"/>
                <a:ea typeface="Georgia" pitchFamily="34" charset="-122"/>
                <a:cs typeface="Georgia" pitchFamily="34" charset="-120"/>
              </a:rPr>
              <a:t>Trust is not built in grand gestures.</a:t>
            </a:r>
            <a:endParaRPr lang="en-US" sz="2800" dirty="0"/>
          </a:p>
        </p:txBody>
      </p:sp>
      <p:sp>
        <p:nvSpPr>
          <p:cNvPr id="4" name="Text 2"/>
          <p:cNvSpPr/>
          <p:nvPr/>
        </p:nvSpPr>
        <p:spPr>
          <a:xfrm>
            <a:off x="914400" y="1737360"/>
            <a:ext cx="7315200" cy="548640"/>
          </a:xfrm>
          <a:prstGeom prst="rect">
            <a:avLst/>
          </a:prstGeom>
          <a:noFill/>
          <a:ln/>
        </p:spPr>
        <p:txBody>
          <a:bodyPr wrap="square" rtlCol="0" anchor="ctr"/>
          <a:lstStyle/>
          <a:p>
            <a:pPr marL="0" indent="0" algn="ctr">
              <a:buNone/>
            </a:pPr>
            <a:r>
              <a:rPr lang="en-US" sz="2200" i="1" dirty="0">
                <a:solidFill>
                  <a:srgbClr val="E8A838"/>
                </a:solidFill>
                <a:latin typeface="Georgia" pitchFamily="34" charset="0"/>
                <a:ea typeface="Georgia" pitchFamily="34" charset="-122"/>
                <a:cs typeface="Georgia" pitchFamily="34" charset="-120"/>
              </a:rPr>
              <a:t>It is built in small, repeated, human moments.</a:t>
            </a:r>
            <a:endParaRPr lang="en-US" sz="2200" dirty="0"/>
          </a:p>
        </p:txBody>
      </p:sp>
      <p:sp>
        <p:nvSpPr>
          <p:cNvPr id="5" name="Text 3"/>
          <p:cNvSpPr/>
          <p:nvPr/>
        </p:nvSpPr>
        <p:spPr>
          <a:xfrm>
            <a:off x="1371600" y="2743200"/>
            <a:ext cx="6400800" cy="1097280"/>
          </a:xfrm>
          <a:prstGeom prst="rect">
            <a:avLst/>
          </a:prstGeom>
          <a:noFill/>
          <a:ln/>
        </p:spPr>
        <p:txBody>
          <a:bodyPr wrap="square" rtlCol="0" anchor="ctr"/>
          <a:lstStyle/>
          <a:p>
            <a:pPr marL="0" indent="0" algn="ctr">
              <a:lnSpc>
                <a:spcPct val="150000"/>
              </a:lnSpc>
              <a:buNone/>
            </a:pPr>
            <a:r>
              <a:rPr lang="en-US" sz="1300" dirty="0">
                <a:solidFill>
                  <a:srgbClr val="EDF5F7"/>
                </a:solidFill>
                <a:latin typeface="Calibri" pitchFamily="34" charset="0"/>
                <a:ea typeface="Calibri" pitchFamily="34" charset="-122"/>
                <a:cs typeface="Calibri" pitchFamily="34" charset="-120"/>
              </a:rPr>
              <a:t>The science tells us that physical proximity, shared time, genuine conversation, common ground, and instinctive judgment all wire our brains toward trust. The challenge is designing environments and opportunities that let these natural mechanisms flourish.</a:t>
            </a:r>
            <a:endParaRPr lang="en-US" sz="1300" dirty="0"/>
          </a:p>
        </p:txBody>
      </p:sp>
      <p:sp>
        <p:nvSpPr>
          <p:cNvPr id="6" name="Shape 4"/>
          <p:cNvSpPr/>
          <p:nvPr/>
        </p:nvSpPr>
        <p:spPr>
          <a:xfrm>
            <a:off x="0" y="4572000"/>
            <a:ext cx="9144000" cy="571500"/>
          </a:xfrm>
          <a:prstGeom prst="rect">
            <a:avLst/>
          </a:prstGeom>
          <a:solidFill>
            <a:srgbClr val="1A4F5C"/>
          </a:solidFill>
          <a:ln/>
        </p:spPr>
        <p:txBody>
          <a:bodyPr/>
          <a:lstStyle/>
          <a:p>
            <a:endParaRPr lang="en-US"/>
          </a:p>
        </p:txBody>
      </p:sp>
      <p:sp>
        <p:nvSpPr>
          <p:cNvPr id="7" name="Text 5"/>
          <p:cNvSpPr/>
          <p:nvPr/>
        </p:nvSpPr>
        <p:spPr>
          <a:xfrm>
            <a:off x="914400" y="4617720"/>
            <a:ext cx="7315200" cy="457200"/>
          </a:xfrm>
          <a:prstGeom prst="rect">
            <a:avLst/>
          </a:prstGeom>
          <a:noFill/>
          <a:ln/>
        </p:spPr>
        <p:txBody>
          <a:bodyPr wrap="square" rtlCol="0" anchor="ctr"/>
          <a:lstStyle/>
          <a:p>
            <a:pPr marL="0" indent="0" algn="ctr">
              <a:buNone/>
            </a:pPr>
            <a:r>
              <a:rPr lang="en-US" sz="1100" dirty="0">
                <a:solidFill>
                  <a:srgbClr val="EDF5F7"/>
                </a:solidFill>
                <a:latin typeface="Calibri" pitchFamily="34" charset="0"/>
                <a:ea typeface="Calibri" pitchFamily="34" charset="-122"/>
                <a:cs typeface="Calibri" pitchFamily="34" charset="-120"/>
              </a:rPr>
              <a:t>Perfect Neighbor Project  |  Trust Dynamics Research  |  2026</a:t>
            </a:r>
            <a:endParaRPr lang="en-US" sz="1100"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name="Slide 16">
    <p:bg>
      <p:bgPr>
        <a:solidFill>
          <a:srgbClr val="FFFFFF"/>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Text 1"/>
          <p:cNvSpPr/>
          <p:nvPr/>
        </p:nvSpPr>
        <p:spPr>
          <a:xfrm>
            <a:off x="548640" y="182880"/>
            <a:ext cx="8229600" cy="502920"/>
          </a:xfrm>
          <a:prstGeom prst="rect">
            <a:avLst/>
          </a:prstGeom>
          <a:noFill/>
          <a:ln/>
        </p:spPr>
        <p:txBody>
          <a:bodyPr wrap="square" rtlCol="0" anchor="ctr"/>
          <a:lstStyle/>
          <a:p>
            <a:pPr marL="0" indent="0">
              <a:buNone/>
            </a:pPr>
            <a:r>
              <a:rPr lang="en-US" sz="2600" b="1" dirty="0">
                <a:solidFill>
                  <a:srgbClr val="0F2B33"/>
                </a:solidFill>
                <a:latin typeface="Georgia" pitchFamily="34" charset="0"/>
                <a:ea typeface="Georgia" pitchFamily="34" charset="-122"/>
                <a:cs typeface="Georgia" pitchFamily="34" charset="-120"/>
              </a:rPr>
              <a:t>References</a:t>
            </a:r>
            <a:endParaRPr lang="en-US" sz="2600" dirty="0"/>
          </a:p>
        </p:txBody>
      </p:sp>
      <p:sp>
        <p:nvSpPr>
          <p:cNvPr id="4" name="Text 2"/>
          <p:cNvSpPr/>
          <p:nvPr/>
        </p:nvSpPr>
        <p:spPr>
          <a:xfrm>
            <a:off x="548640" y="777240"/>
            <a:ext cx="8229600" cy="4114800"/>
          </a:xfrm>
          <a:prstGeom prst="rect">
            <a:avLst/>
          </a:prstGeom>
          <a:noFill/>
          <a:ln/>
        </p:spPr>
        <p:txBody>
          <a:bodyPr wrap="square" rtlCol="0" anchor="ctr"/>
          <a:lstStyle/>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1. Ambady, N. &amp; Rosenthal, R. (1992). Thin Slices of Expressive Behavior. Psychological Bulletin.</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2. Beckes, L. &amp; Coan, J.A. (2011). Social Baseline Theory. Social &amp; Personality Psychology Compass.</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3. Brown, B. (2015). The Anatomy of Trust. SuperSoul Sessions.</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4. Daft, R.L. &amp; Lengel, R.H. (1986). Media Richness Theory. Management Science.</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5. Hardin, R. (2002). Trust and Trustworthiness. Russell Sage Foundation.</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6. McAllister, D.J. (1995). Affect- and Cognition-Based Trust. Academy of Management Journal.</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7. Meyerson, D., Weick, K.E. &amp; Kramer, R.M. (1996). Swift Trust and Temporary Groups.</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8. Putnam, R.D. (1995/2000). Bowling Alone: America's Declining Social Capital. Journal of Democracy.</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9. Rizzolatti, G. &amp; Craighero, L. (2004). The Mirror-Neuron System. Annual Review of Neuroscience.</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10. Scientific Reports (2024). Generation WhatsApp: Inter-brain synchrony study.</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11. Van Swol, L.M. et al. (2021). Deception Detection in CMC vs. FTF. J. of Social Psychology.</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12. Walther, J.B. (1996/2021). Hyperpersonal Model of Mediated Communication.</a:t>
            </a:r>
            <a:endParaRPr lang="en-US" sz="900" dirty="0"/>
          </a:p>
          <a:p>
            <a:pPr marL="0" indent="0">
              <a:lnSpc>
                <a:spcPct val="110000"/>
              </a:lnSpc>
              <a:spcAft>
                <a:spcPts val="400"/>
              </a:spcAft>
              <a:buNone/>
            </a:pPr>
            <a:r>
              <a:rPr lang="en-US" sz="900" dirty="0">
                <a:solidFill>
                  <a:srgbClr val="1E2D32"/>
                </a:solidFill>
                <a:latin typeface="Calibri" pitchFamily="34" charset="0"/>
                <a:ea typeface="Calibri" pitchFamily="34" charset="-122"/>
                <a:cs typeface="Calibri" pitchFamily="34" charset="-120"/>
              </a:rPr>
              <a:t>13. Zajonc, R.B. (1968). Attitudinal Effects of Mere Exposure. Journal of Personality &amp; Social Psych.</a:t>
            </a:r>
            <a:endParaRPr lang="en-US" sz="9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name="Slide 2">
    <p:bg>
      <p:bgPr>
        <a:solidFill>
          <a:srgbClr val="EDF5F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Text 1"/>
          <p:cNvSpPr/>
          <p:nvPr/>
        </p:nvSpPr>
        <p:spPr>
          <a:xfrm>
            <a:off x="548640" y="274320"/>
            <a:ext cx="8229600" cy="640080"/>
          </a:xfrm>
          <a:prstGeom prst="rect">
            <a:avLst/>
          </a:prstGeom>
          <a:noFill/>
          <a:ln/>
        </p:spPr>
        <p:txBody>
          <a:bodyPr wrap="square" rtlCol="0" anchor="ctr"/>
          <a:lstStyle/>
          <a:p>
            <a:pPr marL="0" indent="0">
              <a:buNone/>
            </a:pPr>
            <a:r>
              <a:rPr lang="en-US" sz="3000" b="1" dirty="0">
                <a:solidFill>
                  <a:srgbClr val="0F2B33"/>
                </a:solidFill>
                <a:latin typeface="Georgia" pitchFamily="34" charset="0"/>
                <a:ea typeface="Georgia" pitchFamily="34" charset="-122"/>
                <a:cs typeface="Georgia" pitchFamily="34" charset="-120"/>
              </a:rPr>
              <a:t>What Our Neighbors Said</a:t>
            </a:r>
            <a:endParaRPr lang="en-US" sz="3000" dirty="0"/>
          </a:p>
        </p:txBody>
      </p:sp>
      <p:sp>
        <p:nvSpPr>
          <p:cNvPr id="4" name="Text 2"/>
          <p:cNvSpPr/>
          <p:nvPr/>
        </p:nvSpPr>
        <p:spPr>
          <a:xfrm>
            <a:off x="548640" y="868680"/>
            <a:ext cx="7772400" cy="365760"/>
          </a:xfrm>
          <a:prstGeom prst="rect">
            <a:avLst/>
          </a:prstGeom>
          <a:noFill/>
          <a:ln/>
        </p:spPr>
        <p:txBody>
          <a:bodyPr wrap="square" rtlCol="0" anchor="ctr"/>
          <a:lstStyle/>
          <a:p>
            <a:pPr marL="0" indent="0">
              <a:buNone/>
            </a:pPr>
            <a:r>
              <a:rPr lang="en-US" sz="1300" i="1" dirty="0">
                <a:solidFill>
                  <a:srgbClr val="5A7A82"/>
                </a:solidFill>
                <a:latin typeface="Calibri" pitchFamily="34" charset="0"/>
                <a:ea typeface="Calibri" pitchFamily="34" charset="-122"/>
                <a:cs typeface="Calibri" pitchFamily="34" charset="-120"/>
              </a:rPr>
              <a:t>When asked "What makes you trust someone enough to ask them a favor?"</a:t>
            </a:r>
            <a:endParaRPr lang="en-US" sz="1300" dirty="0"/>
          </a:p>
        </p:txBody>
      </p:sp>
      <p:sp>
        <p:nvSpPr>
          <p:cNvPr id="5" name="Shape 3"/>
          <p:cNvSpPr/>
          <p:nvPr/>
        </p:nvSpPr>
        <p:spPr>
          <a:xfrm>
            <a:off x="548640" y="1463040"/>
            <a:ext cx="3840480" cy="137160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6" name="Shape 4"/>
          <p:cNvSpPr/>
          <p:nvPr/>
        </p:nvSpPr>
        <p:spPr>
          <a:xfrm>
            <a:off x="548640" y="1463040"/>
            <a:ext cx="64008" cy="1371600"/>
          </a:xfrm>
          <a:prstGeom prst="rect">
            <a:avLst/>
          </a:prstGeom>
          <a:solidFill>
            <a:srgbClr val="E8A838"/>
          </a:solidFill>
          <a:ln/>
        </p:spPr>
        <p:txBody>
          <a:bodyPr/>
          <a:lstStyle/>
          <a:p>
            <a:endParaRPr lang="en-US"/>
          </a:p>
        </p:txBody>
      </p:sp>
      <p:pic>
        <p:nvPicPr>
          <p:cNvPr id="7" name="Image 0" descr="preencoded.png"/>
          <p:cNvPicPr>
            <a:picLocks noChangeAspect="1"/>
          </p:cNvPicPr>
          <p:nvPr/>
        </p:nvPicPr>
        <p:blipFill>
          <a:blip r:embed="rId3"/>
          <a:stretch>
            <a:fillRect/>
          </a:stretch>
        </p:blipFill>
        <p:spPr>
          <a:xfrm>
            <a:off x="822960" y="1691640"/>
            <a:ext cx="411480" cy="411480"/>
          </a:xfrm>
          <a:prstGeom prst="rect">
            <a:avLst/>
          </a:prstGeom>
        </p:spPr>
      </p:pic>
      <p:sp>
        <p:nvSpPr>
          <p:cNvPr id="8" name="Text 5"/>
          <p:cNvSpPr/>
          <p:nvPr/>
        </p:nvSpPr>
        <p:spPr>
          <a:xfrm>
            <a:off x="1371600" y="1645920"/>
            <a:ext cx="2743200" cy="365760"/>
          </a:xfrm>
          <a:prstGeom prst="rect">
            <a:avLst/>
          </a:prstGeom>
          <a:noFill/>
          <a:ln/>
        </p:spPr>
        <p:txBody>
          <a:bodyPr wrap="square" rtlCol="0" anchor="ctr"/>
          <a:lstStyle/>
          <a:p>
            <a:pPr marL="0" indent="0">
              <a:buNone/>
            </a:pPr>
            <a:r>
              <a:rPr lang="en-US" sz="1600" b="1" dirty="0">
                <a:solidFill>
                  <a:srgbClr val="0F2B33"/>
                </a:solidFill>
                <a:latin typeface="Georgia" pitchFamily="34" charset="0"/>
                <a:ea typeface="Georgia" pitchFamily="34" charset="-122"/>
                <a:cs typeface="Georgia" pitchFamily="34" charset="-120"/>
              </a:rPr>
              <a:t>Time Together</a:t>
            </a:r>
            <a:endParaRPr lang="en-US" sz="1600" dirty="0"/>
          </a:p>
        </p:txBody>
      </p:sp>
      <p:sp>
        <p:nvSpPr>
          <p:cNvPr id="9" name="Text 6"/>
          <p:cNvSpPr/>
          <p:nvPr/>
        </p:nvSpPr>
        <p:spPr>
          <a:xfrm>
            <a:off x="1371600" y="2057400"/>
            <a:ext cx="2743200" cy="594360"/>
          </a:xfrm>
          <a:prstGeom prst="rect">
            <a:avLst/>
          </a:prstGeom>
          <a:noFill/>
          <a:ln/>
        </p:spPr>
        <p:txBody>
          <a:bodyPr wrap="square" rtlCol="0" anchor="ctr"/>
          <a:lstStyle/>
          <a:p>
            <a:pPr marL="0" indent="0">
              <a:buNone/>
            </a:pPr>
            <a:r>
              <a:rPr lang="en-US" sz="1200" i="1" dirty="0">
                <a:solidFill>
                  <a:srgbClr val="5A7A82"/>
                </a:solidFill>
                <a:latin typeface="Calibri" pitchFamily="34" charset="0"/>
                <a:ea typeface="Calibri" pitchFamily="34" charset="-122"/>
                <a:cs typeface="Calibri" pitchFamily="34" charset="-120"/>
              </a:rPr>
              <a:t>"I can't trust someone I just met yesterday."</a:t>
            </a:r>
            <a:endParaRPr lang="en-US" sz="1200" dirty="0"/>
          </a:p>
        </p:txBody>
      </p:sp>
      <p:sp>
        <p:nvSpPr>
          <p:cNvPr id="10" name="Shape 7"/>
          <p:cNvSpPr/>
          <p:nvPr/>
        </p:nvSpPr>
        <p:spPr>
          <a:xfrm>
            <a:off x="4754880" y="1463040"/>
            <a:ext cx="3840480" cy="137160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1" name="Shape 8"/>
          <p:cNvSpPr/>
          <p:nvPr/>
        </p:nvSpPr>
        <p:spPr>
          <a:xfrm>
            <a:off x="4754880" y="1463040"/>
            <a:ext cx="64008" cy="1371600"/>
          </a:xfrm>
          <a:prstGeom prst="rect">
            <a:avLst/>
          </a:prstGeom>
          <a:solidFill>
            <a:srgbClr val="E8A838"/>
          </a:solidFill>
          <a:ln/>
        </p:spPr>
        <p:txBody>
          <a:bodyPr/>
          <a:lstStyle/>
          <a:p>
            <a:endParaRPr lang="en-US"/>
          </a:p>
        </p:txBody>
      </p:sp>
      <p:pic>
        <p:nvPicPr>
          <p:cNvPr id="12" name="Image 1" descr="preencoded.png"/>
          <p:cNvPicPr>
            <a:picLocks noChangeAspect="1"/>
          </p:cNvPicPr>
          <p:nvPr/>
        </p:nvPicPr>
        <p:blipFill>
          <a:blip r:embed="rId4"/>
          <a:stretch>
            <a:fillRect/>
          </a:stretch>
        </p:blipFill>
        <p:spPr>
          <a:xfrm>
            <a:off x="5029200" y="1691640"/>
            <a:ext cx="411480" cy="411480"/>
          </a:xfrm>
          <a:prstGeom prst="rect">
            <a:avLst/>
          </a:prstGeom>
        </p:spPr>
      </p:pic>
      <p:sp>
        <p:nvSpPr>
          <p:cNvPr id="13" name="Text 9"/>
          <p:cNvSpPr/>
          <p:nvPr/>
        </p:nvSpPr>
        <p:spPr>
          <a:xfrm>
            <a:off x="5577840" y="1645920"/>
            <a:ext cx="2743200" cy="365760"/>
          </a:xfrm>
          <a:prstGeom prst="rect">
            <a:avLst/>
          </a:prstGeom>
          <a:noFill/>
          <a:ln/>
        </p:spPr>
        <p:txBody>
          <a:bodyPr wrap="square" rtlCol="0" anchor="ctr"/>
          <a:lstStyle/>
          <a:p>
            <a:pPr marL="0" indent="0">
              <a:buNone/>
            </a:pPr>
            <a:r>
              <a:rPr lang="en-US" sz="1600" b="1" dirty="0">
                <a:solidFill>
                  <a:srgbClr val="0F2B33"/>
                </a:solidFill>
                <a:latin typeface="Georgia" pitchFamily="34" charset="0"/>
                <a:ea typeface="Georgia" pitchFamily="34" charset="-122"/>
                <a:cs typeface="Georgia" pitchFamily="34" charset="-120"/>
              </a:rPr>
              <a:t>Conversation</a:t>
            </a:r>
            <a:endParaRPr lang="en-US" sz="1600" dirty="0"/>
          </a:p>
        </p:txBody>
      </p:sp>
      <p:sp>
        <p:nvSpPr>
          <p:cNvPr id="14" name="Text 10"/>
          <p:cNvSpPr/>
          <p:nvPr/>
        </p:nvSpPr>
        <p:spPr>
          <a:xfrm>
            <a:off x="5577840" y="2057400"/>
            <a:ext cx="2743200" cy="594360"/>
          </a:xfrm>
          <a:prstGeom prst="rect">
            <a:avLst/>
          </a:prstGeom>
          <a:noFill/>
          <a:ln/>
        </p:spPr>
        <p:txBody>
          <a:bodyPr wrap="square" rtlCol="0" anchor="ctr"/>
          <a:lstStyle/>
          <a:p>
            <a:pPr marL="0" indent="0">
              <a:buNone/>
            </a:pPr>
            <a:r>
              <a:rPr lang="en-US" sz="1200" i="1" dirty="0">
                <a:solidFill>
                  <a:srgbClr val="5A7A82"/>
                </a:solidFill>
                <a:latin typeface="Calibri" pitchFamily="34" charset="0"/>
                <a:ea typeface="Calibri" pitchFamily="34" charset="-122"/>
                <a:cs typeface="Calibri" pitchFamily="34" charset="-120"/>
              </a:rPr>
              <a:t>"Talking to them, I just know if we click."</a:t>
            </a:r>
            <a:endParaRPr lang="en-US" sz="1200" dirty="0"/>
          </a:p>
        </p:txBody>
      </p:sp>
      <p:sp>
        <p:nvSpPr>
          <p:cNvPr id="15" name="Shape 11"/>
          <p:cNvSpPr/>
          <p:nvPr/>
        </p:nvSpPr>
        <p:spPr>
          <a:xfrm>
            <a:off x="548640" y="3108960"/>
            <a:ext cx="3840480" cy="137160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6" name="Shape 12"/>
          <p:cNvSpPr/>
          <p:nvPr/>
        </p:nvSpPr>
        <p:spPr>
          <a:xfrm>
            <a:off x="548640" y="3108960"/>
            <a:ext cx="64008" cy="1371600"/>
          </a:xfrm>
          <a:prstGeom prst="rect">
            <a:avLst/>
          </a:prstGeom>
          <a:solidFill>
            <a:srgbClr val="E8A838"/>
          </a:solidFill>
          <a:ln/>
        </p:spPr>
        <p:txBody>
          <a:bodyPr/>
          <a:lstStyle/>
          <a:p>
            <a:endParaRPr lang="en-US"/>
          </a:p>
        </p:txBody>
      </p:sp>
      <p:pic>
        <p:nvPicPr>
          <p:cNvPr id="17" name="Image 2" descr="preencoded.png"/>
          <p:cNvPicPr>
            <a:picLocks noChangeAspect="1"/>
          </p:cNvPicPr>
          <p:nvPr/>
        </p:nvPicPr>
        <p:blipFill>
          <a:blip r:embed="rId5"/>
          <a:stretch>
            <a:fillRect/>
          </a:stretch>
        </p:blipFill>
        <p:spPr>
          <a:xfrm>
            <a:off x="822960" y="3337560"/>
            <a:ext cx="411480" cy="411480"/>
          </a:xfrm>
          <a:prstGeom prst="rect">
            <a:avLst/>
          </a:prstGeom>
        </p:spPr>
      </p:pic>
      <p:sp>
        <p:nvSpPr>
          <p:cNvPr id="18" name="Text 13"/>
          <p:cNvSpPr/>
          <p:nvPr/>
        </p:nvSpPr>
        <p:spPr>
          <a:xfrm>
            <a:off x="1371600" y="3291840"/>
            <a:ext cx="2743200" cy="365760"/>
          </a:xfrm>
          <a:prstGeom prst="rect">
            <a:avLst/>
          </a:prstGeom>
          <a:noFill/>
          <a:ln/>
        </p:spPr>
        <p:txBody>
          <a:bodyPr wrap="square" rtlCol="0" anchor="ctr"/>
          <a:lstStyle/>
          <a:p>
            <a:pPr marL="0" indent="0">
              <a:buNone/>
            </a:pPr>
            <a:r>
              <a:rPr lang="en-US" sz="1600" b="1" dirty="0">
                <a:solidFill>
                  <a:srgbClr val="0F2B33"/>
                </a:solidFill>
                <a:latin typeface="Georgia" pitchFamily="34" charset="0"/>
                <a:ea typeface="Georgia" pitchFamily="34" charset="-122"/>
                <a:cs typeface="Georgia" pitchFamily="34" charset="-120"/>
              </a:rPr>
              <a:t>Similarity</a:t>
            </a:r>
            <a:endParaRPr lang="en-US" sz="1600" dirty="0"/>
          </a:p>
        </p:txBody>
      </p:sp>
      <p:sp>
        <p:nvSpPr>
          <p:cNvPr id="19" name="Text 14"/>
          <p:cNvSpPr/>
          <p:nvPr/>
        </p:nvSpPr>
        <p:spPr>
          <a:xfrm>
            <a:off x="1371600" y="3703320"/>
            <a:ext cx="2743200" cy="594360"/>
          </a:xfrm>
          <a:prstGeom prst="rect">
            <a:avLst/>
          </a:prstGeom>
          <a:noFill/>
          <a:ln/>
        </p:spPr>
        <p:txBody>
          <a:bodyPr wrap="square" rtlCol="0" anchor="ctr"/>
          <a:lstStyle/>
          <a:p>
            <a:pPr marL="0" indent="0">
              <a:buNone/>
            </a:pPr>
            <a:r>
              <a:rPr lang="en-US" sz="1200" i="1" dirty="0">
                <a:solidFill>
                  <a:srgbClr val="5A7A82"/>
                </a:solidFill>
                <a:latin typeface="Calibri" pitchFamily="34" charset="0"/>
                <a:ea typeface="Calibri" pitchFamily="34" charset="-122"/>
                <a:cs typeface="Calibri" pitchFamily="34" charset="-120"/>
              </a:rPr>
              <a:t>"We share the same values and background."</a:t>
            </a:r>
            <a:endParaRPr lang="en-US" sz="1200" dirty="0"/>
          </a:p>
        </p:txBody>
      </p:sp>
      <p:sp>
        <p:nvSpPr>
          <p:cNvPr id="20" name="Shape 15"/>
          <p:cNvSpPr/>
          <p:nvPr/>
        </p:nvSpPr>
        <p:spPr>
          <a:xfrm>
            <a:off x="4754880" y="3108960"/>
            <a:ext cx="3840480" cy="137160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21" name="Shape 16"/>
          <p:cNvSpPr/>
          <p:nvPr/>
        </p:nvSpPr>
        <p:spPr>
          <a:xfrm>
            <a:off x="4754880" y="3108960"/>
            <a:ext cx="64008" cy="1371600"/>
          </a:xfrm>
          <a:prstGeom prst="rect">
            <a:avLst/>
          </a:prstGeom>
          <a:solidFill>
            <a:srgbClr val="E8A838"/>
          </a:solidFill>
          <a:ln/>
        </p:spPr>
        <p:txBody>
          <a:bodyPr/>
          <a:lstStyle/>
          <a:p>
            <a:endParaRPr lang="en-US"/>
          </a:p>
        </p:txBody>
      </p:sp>
      <p:pic>
        <p:nvPicPr>
          <p:cNvPr id="22" name="Image 3" descr="preencoded.png"/>
          <p:cNvPicPr>
            <a:picLocks noChangeAspect="1"/>
          </p:cNvPicPr>
          <p:nvPr/>
        </p:nvPicPr>
        <p:blipFill>
          <a:blip r:embed="rId6"/>
          <a:stretch>
            <a:fillRect/>
          </a:stretch>
        </p:blipFill>
        <p:spPr>
          <a:xfrm>
            <a:off x="5029200" y="3337560"/>
            <a:ext cx="411480" cy="411480"/>
          </a:xfrm>
          <a:prstGeom prst="rect">
            <a:avLst/>
          </a:prstGeom>
        </p:spPr>
      </p:pic>
      <p:sp>
        <p:nvSpPr>
          <p:cNvPr id="23" name="Text 17"/>
          <p:cNvSpPr/>
          <p:nvPr/>
        </p:nvSpPr>
        <p:spPr>
          <a:xfrm>
            <a:off x="5577840" y="3291840"/>
            <a:ext cx="2743200" cy="365760"/>
          </a:xfrm>
          <a:prstGeom prst="rect">
            <a:avLst/>
          </a:prstGeom>
          <a:noFill/>
          <a:ln/>
        </p:spPr>
        <p:txBody>
          <a:bodyPr wrap="square" rtlCol="0" anchor="ctr"/>
          <a:lstStyle/>
          <a:p>
            <a:pPr marL="0" indent="0">
              <a:buNone/>
            </a:pPr>
            <a:r>
              <a:rPr lang="en-US" sz="1600" b="1" dirty="0">
                <a:solidFill>
                  <a:srgbClr val="0F2B33"/>
                </a:solidFill>
                <a:latin typeface="Georgia" pitchFamily="34" charset="0"/>
                <a:ea typeface="Georgia" pitchFamily="34" charset="-122"/>
                <a:cs typeface="Georgia" pitchFamily="34" charset="-120"/>
              </a:rPr>
              <a:t>Gut Feeling</a:t>
            </a:r>
            <a:endParaRPr lang="en-US" sz="1600" dirty="0"/>
          </a:p>
        </p:txBody>
      </p:sp>
      <p:sp>
        <p:nvSpPr>
          <p:cNvPr id="24" name="Text 18"/>
          <p:cNvSpPr/>
          <p:nvPr/>
        </p:nvSpPr>
        <p:spPr>
          <a:xfrm>
            <a:off x="5577840" y="3703320"/>
            <a:ext cx="2743200" cy="594360"/>
          </a:xfrm>
          <a:prstGeom prst="rect">
            <a:avLst/>
          </a:prstGeom>
          <a:noFill/>
          <a:ln/>
        </p:spPr>
        <p:txBody>
          <a:bodyPr wrap="square" rtlCol="0" anchor="ctr"/>
          <a:lstStyle/>
          <a:p>
            <a:pPr marL="0" indent="0">
              <a:buNone/>
            </a:pPr>
            <a:r>
              <a:rPr lang="en-US" sz="1200" i="1" dirty="0">
                <a:solidFill>
                  <a:srgbClr val="5A7A82"/>
                </a:solidFill>
                <a:latin typeface="Calibri" pitchFamily="34" charset="0"/>
                <a:ea typeface="Calibri" pitchFamily="34" charset="-122"/>
                <a:cs typeface="Calibri" pitchFamily="34" charset="-120"/>
              </a:rPr>
              <a:t>"First impression tells me a lot."</a:t>
            </a:r>
            <a:endParaRPr lang="en-US" sz="1200"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name="Slide 3">
    <p:bg>
      <p:bgPr>
        <a:solidFill>
          <a:srgbClr val="0F2B33"/>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pic>
        <p:nvPicPr>
          <p:cNvPr id="3" name="Image 0" descr="preencoded.png"/>
          <p:cNvPicPr>
            <a:picLocks noChangeAspect="1"/>
          </p:cNvPicPr>
          <p:nvPr/>
        </p:nvPicPr>
        <p:blipFill>
          <a:blip r:embed="rId3"/>
          <a:stretch>
            <a:fillRect/>
          </a:stretch>
        </p:blipFill>
        <p:spPr>
          <a:xfrm>
            <a:off x="1371600" y="914400"/>
            <a:ext cx="548640" cy="548640"/>
          </a:xfrm>
          <a:prstGeom prst="rect">
            <a:avLst/>
          </a:prstGeom>
        </p:spPr>
      </p:pic>
      <p:sp>
        <p:nvSpPr>
          <p:cNvPr id="4" name="Text 1"/>
          <p:cNvSpPr/>
          <p:nvPr/>
        </p:nvSpPr>
        <p:spPr>
          <a:xfrm>
            <a:off x="1371600" y="1554480"/>
            <a:ext cx="6400800" cy="2286000"/>
          </a:xfrm>
          <a:prstGeom prst="rect">
            <a:avLst/>
          </a:prstGeom>
          <a:noFill/>
          <a:ln/>
        </p:spPr>
        <p:txBody>
          <a:bodyPr wrap="square" rtlCol="0" anchor="ctr"/>
          <a:lstStyle/>
          <a:p>
            <a:pPr marL="0" indent="0">
              <a:lnSpc>
                <a:spcPct val="150000"/>
              </a:lnSpc>
              <a:buNone/>
            </a:pPr>
            <a:r>
              <a:rPr lang="en-US" sz="2200" dirty="0">
                <a:solidFill>
                  <a:srgbClr val="FFFFFF"/>
                </a:solidFill>
                <a:latin typeface="Georgia" pitchFamily="34" charset="0"/>
                <a:ea typeface="Georgia" pitchFamily="34" charset="-122"/>
                <a:cs typeface="Georgia" pitchFamily="34" charset="-120"/>
              </a:rPr>
              <a:t>Why does physical interaction make us trust?</a:t>
            </a:r>
            <a:endParaRPr lang="en-US" sz="2200" dirty="0"/>
          </a:p>
          <a:p>
            <a:pPr marL="0" indent="0">
              <a:lnSpc>
                <a:spcPct val="150000"/>
              </a:lnSpc>
              <a:buNone/>
            </a:pPr>
            <a:r>
              <a:rPr lang="en-US" sz="2200" dirty="0">
                <a:solidFill>
                  <a:srgbClr val="FFFFFF"/>
                </a:solidFill>
                <a:latin typeface="Georgia" pitchFamily="34" charset="0"/>
                <a:ea typeface="Georgia" pitchFamily="34" charset="-122"/>
                <a:cs typeface="Georgia" pitchFamily="34" charset="-120"/>
              </a:rPr>
              <a:t>Why can't online interaction replicate this?</a:t>
            </a:r>
            <a:endParaRPr lang="en-US" sz="2200" dirty="0"/>
          </a:p>
          <a:p>
            <a:pPr marL="0" indent="0">
              <a:lnSpc>
                <a:spcPct val="150000"/>
              </a:lnSpc>
              <a:buNone/>
            </a:pPr>
            <a:r>
              <a:rPr lang="en-US" sz="2200" dirty="0">
                <a:solidFill>
                  <a:srgbClr val="FFFFFF"/>
                </a:solidFill>
                <a:latin typeface="Georgia" pitchFamily="34" charset="0"/>
                <a:ea typeface="Georgia" pitchFamily="34" charset="-122"/>
                <a:cs typeface="Georgia" pitchFamily="34" charset="-120"/>
              </a:rPr>
              <a:t>Deception is equally possible in both worlds.</a:t>
            </a:r>
            <a:endParaRPr lang="en-US" sz="2200" dirty="0"/>
          </a:p>
        </p:txBody>
      </p:sp>
      <p:sp>
        <p:nvSpPr>
          <p:cNvPr id="5" name="Text 2"/>
          <p:cNvSpPr/>
          <p:nvPr/>
        </p:nvSpPr>
        <p:spPr>
          <a:xfrm>
            <a:off x="1371600" y="3931920"/>
            <a:ext cx="6400800" cy="457200"/>
          </a:xfrm>
          <a:prstGeom prst="rect">
            <a:avLst/>
          </a:prstGeom>
          <a:noFill/>
          <a:ln/>
        </p:spPr>
        <p:txBody>
          <a:bodyPr wrap="square" rtlCol="0" anchor="ctr"/>
          <a:lstStyle/>
          <a:p>
            <a:pPr marL="0" indent="0">
              <a:buNone/>
            </a:pPr>
            <a:r>
              <a:rPr lang="en-US" sz="1400" dirty="0">
                <a:solidFill>
                  <a:srgbClr val="E8A838"/>
                </a:solidFill>
                <a:latin typeface="Calibri" pitchFamily="34" charset="0"/>
                <a:ea typeface="Calibri" pitchFamily="34" charset="-122"/>
                <a:cs typeface="Calibri" pitchFamily="34" charset="-120"/>
              </a:rPr>
              <a:t>Let's examine the science behind each factor.</a:t>
            </a:r>
            <a:endParaRPr lang="en-US" sz="1400"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name="Slide 4">
    <p:bg>
      <p:bgPr>
        <a:solidFill>
          <a:srgbClr val="FBF7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Text 1"/>
          <p:cNvSpPr/>
          <p:nvPr/>
        </p:nvSpPr>
        <p:spPr>
          <a:xfrm>
            <a:off x="548640" y="228600"/>
            <a:ext cx="8229600" cy="594360"/>
          </a:xfrm>
          <a:prstGeom prst="rect">
            <a:avLst/>
          </a:prstGeom>
          <a:noFill/>
          <a:ln/>
        </p:spPr>
        <p:txBody>
          <a:bodyPr wrap="square" rtlCol="0" anchor="ctr"/>
          <a:lstStyle/>
          <a:p>
            <a:pPr marL="0" indent="0">
              <a:buNone/>
            </a:pPr>
            <a:r>
              <a:rPr lang="en-US" sz="2800" b="1" dirty="0">
                <a:solidFill>
                  <a:srgbClr val="0F2B33"/>
                </a:solidFill>
                <a:latin typeface="Georgia" pitchFamily="34" charset="0"/>
                <a:ea typeface="Georgia" pitchFamily="34" charset="-122"/>
                <a:cs typeface="Georgia" pitchFamily="34" charset="-120"/>
              </a:rPr>
              <a:t>Why Physical Interaction Builds Trust</a:t>
            </a:r>
            <a:endParaRPr lang="en-US" sz="2800" dirty="0"/>
          </a:p>
        </p:txBody>
      </p:sp>
      <p:sp>
        <p:nvSpPr>
          <p:cNvPr id="4" name="Shape 2"/>
          <p:cNvSpPr/>
          <p:nvPr/>
        </p:nvSpPr>
        <p:spPr>
          <a:xfrm>
            <a:off x="548640" y="1051560"/>
            <a:ext cx="8046720" cy="82296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5" name="Shape 3"/>
          <p:cNvSpPr/>
          <p:nvPr/>
        </p:nvSpPr>
        <p:spPr>
          <a:xfrm>
            <a:off x="548640" y="1051560"/>
            <a:ext cx="64008" cy="822960"/>
          </a:xfrm>
          <a:prstGeom prst="rect">
            <a:avLst/>
          </a:prstGeom>
          <a:solidFill>
            <a:srgbClr val="2D8C9E"/>
          </a:solidFill>
          <a:ln/>
        </p:spPr>
        <p:txBody>
          <a:bodyPr/>
          <a:lstStyle/>
          <a:p>
            <a:endParaRPr lang="en-US"/>
          </a:p>
        </p:txBody>
      </p:sp>
      <p:sp>
        <p:nvSpPr>
          <p:cNvPr id="6" name="Text 4"/>
          <p:cNvSpPr/>
          <p:nvPr/>
        </p:nvSpPr>
        <p:spPr>
          <a:xfrm>
            <a:off x="777240" y="1097280"/>
            <a:ext cx="2011680" cy="320040"/>
          </a:xfrm>
          <a:prstGeom prst="rect">
            <a:avLst/>
          </a:prstGeom>
          <a:noFill/>
          <a:ln/>
        </p:spPr>
        <p:txBody>
          <a:bodyPr wrap="square" rtlCol="0" anchor="ctr"/>
          <a:lstStyle/>
          <a:p>
            <a:pPr marL="0" indent="0">
              <a:buNone/>
            </a:pPr>
            <a:r>
              <a:rPr lang="en-US" sz="1400" b="1" dirty="0">
                <a:solidFill>
                  <a:srgbClr val="0F2B33"/>
                </a:solidFill>
                <a:latin typeface="Georgia" pitchFamily="34" charset="0"/>
                <a:ea typeface="Georgia" pitchFamily="34" charset="-122"/>
                <a:cs typeface="Georgia" pitchFamily="34" charset="-120"/>
              </a:rPr>
              <a:t>Nonverbal Cues</a:t>
            </a:r>
            <a:endParaRPr lang="en-US" sz="1400" dirty="0"/>
          </a:p>
        </p:txBody>
      </p:sp>
      <p:sp>
        <p:nvSpPr>
          <p:cNvPr id="7" name="Text 5"/>
          <p:cNvSpPr/>
          <p:nvPr/>
        </p:nvSpPr>
        <p:spPr>
          <a:xfrm>
            <a:off x="777240" y="1399032"/>
            <a:ext cx="7589520" cy="438912"/>
          </a:xfrm>
          <a:prstGeom prst="rect">
            <a:avLst/>
          </a:prstGeom>
          <a:noFill/>
          <a:ln/>
        </p:spPr>
        <p:txBody>
          <a:bodyPr wrap="square" rtlCol="0" anchor="ctr"/>
          <a:lstStyle/>
          <a:p>
            <a:pPr marL="0" indent="0">
              <a:buNone/>
            </a:pPr>
            <a:r>
              <a:rPr lang="en-US" sz="1100" dirty="0">
                <a:solidFill>
                  <a:srgbClr val="5A7A82"/>
                </a:solidFill>
                <a:latin typeface="Calibri" pitchFamily="34" charset="0"/>
                <a:ea typeface="Calibri" pitchFamily="34" charset="-122"/>
                <a:cs typeface="Calibri" pitchFamily="34" charset="-120"/>
              </a:rPr>
              <a:t>Face-to-face provides facial expressions, tone, gestures, and eye contact simultaneously. Media Richness Theory (Daft &amp; Lengel, 1986) confirms FTF maximizes information channels.</a:t>
            </a:r>
            <a:endParaRPr lang="en-US" sz="1100" dirty="0"/>
          </a:p>
        </p:txBody>
      </p:sp>
      <p:sp>
        <p:nvSpPr>
          <p:cNvPr id="8" name="Shape 6"/>
          <p:cNvSpPr/>
          <p:nvPr/>
        </p:nvSpPr>
        <p:spPr>
          <a:xfrm>
            <a:off x="548640" y="2011680"/>
            <a:ext cx="8046720" cy="82296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9" name="Shape 7"/>
          <p:cNvSpPr/>
          <p:nvPr/>
        </p:nvSpPr>
        <p:spPr>
          <a:xfrm>
            <a:off x="548640" y="2011680"/>
            <a:ext cx="64008" cy="822960"/>
          </a:xfrm>
          <a:prstGeom prst="rect">
            <a:avLst/>
          </a:prstGeom>
          <a:solidFill>
            <a:srgbClr val="6B9E8C"/>
          </a:solidFill>
          <a:ln/>
        </p:spPr>
        <p:txBody>
          <a:bodyPr/>
          <a:lstStyle/>
          <a:p>
            <a:endParaRPr lang="en-US"/>
          </a:p>
        </p:txBody>
      </p:sp>
      <p:sp>
        <p:nvSpPr>
          <p:cNvPr id="10" name="Text 8"/>
          <p:cNvSpPr/>
          <p:nvPr/>
        </p:nvSpPr>
        <p:spPr>
          <a:xfrm>
            <a:off x="777240" y="2057400"/>
            <a:ext cx="2011680" cy="320040"/>
          </a:xfrm>
          <a:prstGeom prst="rect">
            <a:avLst/>
          </a:prstGeom>
          <a:noFill/>
          <a:ln/>
        </p:spPr>
        <p:txBody>
          <a:bodyPr wrap="square" rtlCol="0" anchor="ctr"/>
          <a:lstStyle/>
          <a:p>
            <a:pPr marL="0" indent="0">
              <a:buNone/>
            </a:pPr>
            <a:r>
              <a:rPr lang="en-US" sz="1400" b="1" dirty="0">
                <a:solidFill>
                  <a:srgbClr val="0F2B33"/>
                </a:solidFill>
                <a:latin typeface="Georgia" pitchFamily="34" charset="0"/>
                <a:ea typeface="Georgia" pitchFamily="34" charset="-122"/>
                <a:cs typeface="Georgia" pitchFamily="34" charset="-120"/>
              </a:rPr>
              <a:t>Neural Synchrony</a:t>
            </a:r>
            <a:endParaRPr lang="en-US" sz="1400" dirty="0"/>
          </a:p>
        </p:txBody>
      </p:sp>
      <p:sp>
        <p:nvSpPr>
          <p:cNvPr id="11" name="Text 9"/>
          <p:cNvSpPr/>
          <p:nvPr/>
        </p:nvSpPr>
        <p:spPr>
          <a:xfrm>
            <a:off x="777240" y="2359152"/>
            <a:ext cx="7589520" cy="438912"/>
          </a:xfrm>
          <a:prstGeom prst="rect">
            <a:avLst/>
          </a:prstGeom>
          <a:noFill/>
          <a:ln/>
        </p:spPr>
        <p:txBody>
          <a:bodyPr wrap="square" rtlCol="0" anchor="ctr"/>
          <a:lstStyle/>
          <a:p>
            <a:pPr marL="0" indent="0">
              <a:buNone/>
            </a:pPr>
            <a:r>
              <a:rPr lang="en-US" sz="1100" dirty="0">
                <a:solidFill>
                  <a:srgbClr val="5A7A82"/>
                </a:solidFill>
                <a:latin typeface="Calibri" pitchFamily="34" charset="0"/>
                <a:ea typeface="Calibri" pitchFamily="34" charset="-122"/>
                <a:cs typeface="Calibri" pitchFamily="34" charset="-120"/>
              </a:rPr>
              <a:t>Scientific Reports (2024): Face-to-face interaction creates significantly stronger fronto-temporal interbrain connections than texting.</a:t>
            </a:r>
            <a:endParaRPr lang="en-US" sz="1100" dirty="0"/>
          </a:p>
        </p:txBody>
      </p:sp>
      <p:sp>
        <p:nvSpPr>
          <p:cNvPr id="12" name="Shape 10"/>
          <p:cNvSpPr/>
          <p:nvPr/>
        </p:nvSpPr>
        <p:spPr>
          <a:xfrm>
            <a:off x="548640" y="2971800"/>
            <a:ext cx="8046720" cy="82296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3" name="Shape 11"/>
          <p:cNvSpPr/>
          <p:nvPr/>
        </p:nvSpPr>
        <p:spPr>
          <a:xfrm>
            <a:off x="548640" y="2971800"/>
            <a:ext cx="64008" cy="822960"/>
          </a:xfrm>
          <a:prstGeom prst="rect">
            <a:avLst/>
          </a:prstGeom>
          <a:solidFill>
            <a:srgbClr val="D4654A"/>
          </a:solidFill>
          <a:ln/>
        </p:spPr>
        <p:txBody>
          <a:bodyPr/>
          <a:lstStyle/>
          <a:p>
            <a:endParaRPr lang="en-US"/>
          </a:p>
        </p:txBody>
      </p:sp>
      <p:sp>
        <p:nvSpPr>
          <p:cNvPr id="14" name="Text 12"/>
          <p:cNvSpPr/>
          <p:nvPr/>
        </p:nvSpPr>
        <p:spPr>
          <a:xfrm>
            <a:off x="777240" y="3017520"/>
            <a:ext cx="2011680" cy="320040"/>
          </a:xfrm>
          <a:prstGeom prst="rect">
            <a:avLst/>
          </a:prstGeom>
          <a:noFill/>
          <a:ln/>
        </p:spPr>
        <p:txBody>
          <a:bodyPr wrap="square" rtlCol="0" anchor="ctr"/>
          <a:lstStyle/>
          <a:p>
            <a:pPr marL="0" indent="0">
              <a:buNone/>
            </a:pPr>
            <a:r>
              <a:rPr lang="en-US" sz="1400" b="1" dirty="0">
                <a:solidFill>
                  <a:srgbClr val="0F2B33"/>
                </a:solidFill>
                <a:latin typeface="Georgia" pitchFamily="34" charset="0"/>
                <a:ea typeface="Georgia" pitchFamily="34" charset="-122"/>
                <a:cs typeface="Georgia" pitchFamily="34" charset="-120"/>
              </a:rPr>
              <a:t>Mirror Neurons</a:t>
            </a:r>
            <a:endParaRPr lang="en-US" sz="1400" dirty="0"/>
          </a:p>
        </p:txBody>
      </p:sp>
      <p:sp>
        <p:nvSpPr>
          <p:cNvPr id="15" name="Text 13"/>
          <p:cNvSpPr/>
          <p:nvPr/>
        </p:nvSpPr>
        <p:spPr>
          <a:xfrm>
            <a:off x="777240" y="3319272"/>
            <a:ext cx="7589520" cy="438912"/>
          </a:xfrm>
          <a:prstGeom prst="rect">
            <a:avLst/>
          </a:prstGeom>
          <a:noFill/>
          <a:ln/>
        </p:spPr>
        <p:txBody>
          <a:bodyPr wrap="square" rtlCol="0" anchor="ctr"/>
          <a:lstStyle/>
          <a:p>
            <a:pPr marL="0" indent="0">
              <a:buNone/>
            </a:pPr>
            <a:r>
              <a:rPr lang="en-US" sz="1100" dirty="0">
                <a:solidFill>
                  <a:srgbClr val="5A7A82"/>
                </a:solidFill>
                <a:latin typeface="Calibri" pitchFamily="34" charset="0"/>
                <a:ea typeface="Calibri" pitchFamily="34" charset="-122"/>
                <a:cs typeface="Calibri" pitchFamily="34" charset="-120"/>
              </a:rPr>
              <a:t>Observing others activates the same neural pathways as experiencing emotions ourselves, creating embodied simulation and unconscious connection.</a:t>
            </a:r>
            <a:endParaRPr lang="en-US" sz="1100" dirty="0"/>
          </a:p>
        </p:txBody>
      </p:sp>
      <p:sp>
        <p:nvSpPr>
          <p:cNvPr id="16" name="Shape 14"/>
          <p:cNvSpPr/>
          <p:nvPr/>
        </p:nvSpPr>
        <p:spPr>
          <a:xfrm>
            <a:off x="548640" y="3931920"/>
            <a:ext cx="8046720" cy="82296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7" name="Shape 15"/>
          <p:cNvSpPr/>
          <p:nvPr/>
        </p:nvSpPr>
        <p:spPr>
          <a:xfrm>
            <a:off x="548640" y="3931920"/>
            <a:ext cx="64008" cy="822960"/>
          </a:xfrm>
          <a:prstGeom prst="rect">
            <a:avLst/>
          </a:prstGeom>
          <a:solidFill>
            <a:srgbClr val="E8A838"/>
          </a:solidFill>
          <a:ln/>
        </p:spPr>
        <p:txBody>
          <a:bodyPr/>
          <a:lstStyle/>
          <a:p>
            <a:endParaRPr lang="en-US"/>
          </a:p>
        </p:txBody>
      </p:sp>
      <p:sp>
        <p:nvSpPr>
          <p:cNvPr id="18" name="Text 16"/>
          <p:cNvSpPr/>
          <p:nvPr/>
        </p:nvSpPr>
        <p:spPr>
          <a:xfrm>
            <a:off x="777240" y="3977640"/>
            <a:ext cx="2011680" cy="320040"/>
          </a:xfrm>
          <a:prstGeom prst="rect">
            <a:avLst/>
          </a:prstGeom>
          <a:noFill/>
          <a:ln/>
        </p:spPr>
        <p:txBody>
          <a:bodyPr wrap="square" rtlCol="0" anchor="ctr"/>
          <a:lstStyle/>
          <a:p>
            <a:pPr marL="0" indent="0">
              <a:buNone/>
            </a:pPr>
            <a:r>
              <a:rPr lang="en-US" sz="1400" b="1" dirty="0">
                <a:solidFill>
                  <a:srgbClr val="0F2B33"/>
                </a:solidFill>
                <a:latin typeface="Georgia" pitchFamily="34" charset="0"/>
                <a:ea typeface="Georgia" pitchFamily="34" charset="-122"/>
                <a:cs typeface="Georgia" pitchFamily="34" charset="-120"/>
              </a:rPr>
              <a:t>Oxytocin Release</a:t>
            </a:r>
            <a:endParaRPr lang="en-US" sz="1400" dirty="0"/>
          </a:p>
        </p:txBody>
      </p:sp>
      <p:sp>
        <p:nvSpPr>
          <p:cNvPr id="19" name="Text 17"/>
          <p:cNvSpPr/>
          <p:nvPr/>
        </p:nvSpPr>
        <p:spPr>
          <a:xfrm>
            <a:off x="777240" y="4279392"/>
            <a:ext cx="7589520" cy="438912"/>
          </a:xfrm>
          <a:prstGeom prst="rect">
            <a:avLst/>
          </a:prstGeom>
          <a:noFill/>
          <a:ln/>
        </p:spPr>
        <p:txBody>
          <a:bodyPr wrap="square" rtlCol="0" anchor="ctr"/>
          <a:lstStyle/>
          <a:p>
            <a:pPr marL="0" indent="0">
              <a:buNone/>
            </a:pPr>
            <a:r>
              <a:rPr lang="en-US" sz="1100" dirty="0">
                <a:solidFill>
                  <a:srgbClr val="5A7A82"/>
                </a:solidFill>
                <a:latin typeface="Calibri" pitchFamily="34" charset="0"/>
                <a:ea typeface="Calibri" pitchFamily="34" charset="-122"/>
                <a:cs typeface="Calibri" pitchFamily="34" charset="-120"/>
              </a:rPr>
              <a:t>Physical proximity and contact (handshakes, eye contact) trigger oxytocin, the "trust hormone," promoting attachment and cooperative behavior.</a:t>
            </a:r>
            <a:endParaRPr lang="en-US" sz="1100" dirty="0"/>
          </a:p>
        </p:txBody>
      </p:sp>
      <p:sp>
        <p:nvSpPr>
          <p:cNvPr id="20" name="Text 18"/>
          <p:cNvSpPr/>
          <p:nvPr/>
        </p:nvSpPr>
        <p:spPr>
          <a:xfrm>
            <a:off x="548640" y="4709160"/>
            <a:ext cx="8229600" cy="320040"/>
          </a:xfrm>
          <a:prstGeom prst="rect">
            <a:avLst/>
          </a:prstGeom>
          <a:noFill/>
          <a:ln/>
        </p:spPr>
        <p:txBody>
          <a:bodyPr wrap="square" rtlCol="0" anchor="ctr"/>
          <a:lstStyle/>
          <a:p>
            <a:pPr marL="0" indent="0">
              <a:buNone/>
            </a:pPr>
            <a:r>
              <a:rPr lang="en-US" sz="800" dirty="0">
                <a:solidFill>
                  <a:srgbClr val="5A7A82"/>
                </a:solidFill>
                <a:latin typeface="Calibri" pitchFamily="34" charset="0"/>
                <a:ea typeface="Calibri" pitchFamily="34" charset="-122"/>
                <a:cs typeface="Calibri" pitchFamily="34" charset="-120"/>
              </a:rPr>
              <a:t>Sources: Daft &amp; Lengel (1986); Scientific Reports (2024); Rizzolatti &amp; Craighero (2004); MindLab Neuroscience</a:t>
            </a:r>
            <a:endParaRPr lang="en-US" sz="800" dirty="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name="Slide 5">
    <p:bg>
      <p:bgPr>
        <a:solidFill>
          <a:srgbClr val="EDF5F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Text 1"/>
          <p:cNvSpPr/>
          <p:nvPr/>
        </p:nvSpPr>
        <p:spPr>
          <a:xfrm>
            <a:off x="548640" y="228600"/>
            <a:ext cx="8229600" cy="594360"/>
          </a:xfrm>
          <a:prstGeom prst="rect">
            <a:avLst/>
          </a:prstGeom>
          <a:noFill/>
          <a:ln/>
        </p:spPr>
        <p:txBody>
          <a:bodyPr wrap="square" rtlCol="0" anchor="ctr"/>
          <a:lstStyle/>
          <a:p>
            <a:pPr marL="0" indent="0">
              <a:buNone/>
            </a:pPr>
            <a:r>
              <a:rPr lang="en-US" sz="2800" b="1" dirty="0">
                <a:solidFill>
                  <a:srgbClr val="0F2B33"/>
                </a:solidFill>
                <a:latin typeface="Georgia" pitchFamily="34" charset="0"/>
                <a:ea typeface="Georgia" pitchFamily="34" charset="-122"/>
                <a:cs typeface="Georgia" pitchFamily="34" charset="-120"/>
              </a:rPr>
              <a:t>Social Baseline Theory</a:t>
            </a:r>
            <a:endParaRPr lang="en-US" sz="2800" dirty="0"/>
          </a:p>
        </p:txBody>
      </p:sp>
      <p:sp>
        <p:nvSpPr>
          <p:cNvPr id="4" name="Text 2"/>
          <p:cNvSpPr/>
          <p:nvPr/>
        </p:nvSpPr>
        <p:spPr>
          <a:xfrm>
            <a:off x="548640" y="777240"/>
            <a:ext cx="7772400" cy="320040"/>
          </a:xfrm>
          <a:prstGeom prst="rect">
            <a:avLst/>
          </a:prstGeom>
          <a:noFill/>
          <a:ln/>
        </p:spPr>
        <p:txBody>
          <a:bodyPr wrap="square" rtlCol="0" anchor="ctr"/>
          <a:lstStyle/>
          <a:p>
            <a:pPr marL="0" indent="0">
              <a:buNone/>
            </a:pPr>
            <a:r>
              <a:rPr lang="en-US" sz="1200" i="1" dirty="0">
                <a:solidFill>
                  <a:srgbClr val="5A7A82"/>
                </a:solidFill>
                <a:latin typeface="Calibri" pitchFamily="34" charset="0"/>
                <a:ea typeface="Calibri" pitchFamily="34" charset="-122"/>
                <a:cs typeface="Calibri" pitchFamily="34" charset="-120"/>
              </a:rPr>
              <a:t>Beckes &amp; Coan (2011): Humans are adapted to an ecology rich with other humans</a:t>
            </a:r>
            <a:endParaRPr lang="en-US" sz="1200" dirty="0"/>
          </a:p>
        </p:txBody>
      </p:sp>
      <p:sp>
        <p:nvSpPr>
          <p:cNvPr id="5" name="Shape 3"/>
          <p:cNvSpPr/>
          <p:nvPr/>
        </p:nvSpPr>
        <p:spPr>
          <a:xfrm>
            <a:off x="548640" y="1325880"/>
            <a:ext cx="8046720" cy="73152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6" name="Shape 4"/>
          <p:cNvSpPr/>
          <p:nvPr/>
        </p:nvSpPr>
        <p:spPr>
          <a:xfrm>
            <a:off x="548640" y="1325880"/>
            <a:ext cx="64008" cy="731520"/>
          </a:xfrm>
          <a:prstGeom prst="rect">
            <a:avLst/>
          </a:prstGeom>
          <a:solidFill>
            <a:srgbClr val="2D8C9E"/>
          </a:solidFill>
          <a:ln/>
        </p:spPr>
        <p:txBody>
          <a:bodyPr/>
          <a:lstStyle/>
          <a:p>
            <a:endParaRPr lang="en-US"/>
          </a:p>
        </p:txBody>
      </p:sp>
      <p:sp>
        <p:nvSpPr>
          <p:cNvPr id="7" name="Text 5"/>
          <p:cNvSpPr/>
          <p:nvPr/>
        </p:nvSpPr>
        <p:spPr>
          <a:xfrm>
            <a:off x="777240" y="1371600"/>
            <a:ext cx="2286000" cy="320040"/>
          </a:xfrm>
          <a:prstGeom prst="rect">
            <a:avLst/>
          </a:prstGeom>
          <a:noFill/>
          <a:ln/>
        </p:spPr>
        <p:txBody>
          <a:bodyPr wrap="square" rtlCol="0" anchor="ctr"/>
          <a:lstStyle/>
          <a:p>
            <a:pPr marL="0" indent="0">
              <a:buNone/>
            </a:pPr>
            <a:r>
              <a:rPr lang="en-US" sz="1400" b="1" dirty="0">
                <a:solidFill>
                  <a:srgbClr val="2D8C9E"/>
                </a:solidFill>
                <a:latin typeface="Georgia" pitchFamily="34" charset="0"/>
                <a:ea typeface="Georgia" pitchFamily="34" charset="-122"/>
                <a:cs typeface="Georgia" pitchFamily="34" charset="-120"/>
              </a:rPr>
              <a:t>Stress Reduction</a:t>
            </a:r>
            <a:endParaRPr lang="en-US" sz="1400" dirty="0"/>
          </a:p>
        </p:txBody>
      </p:sp>
      <p:sp>
        <p:nvSpPr>
          <p:cNvPr id="8" name="Text 6"/>
          <p:cNvSpPr/>
          <p:nvPr/>
        </p:nvSpPr>
        <p:spPr>
          <a:xfrm>
            <a:off x="3108960" y="1417320"/>
            <a:ext cx="5303520" cy="548640"/>
          </a:xfrm>
          <a:prstGeom prst="rect">
            <a:avLst/>
          </a:prstGeom>
          <a:noFill/>
          <a:ln/>
        </p:spPr>
        <p:txBody>
          <a:bodyPr wrap="square" rtlCol="0" anchor="ctr"/>
          <a:lstStyle/>
          <a:p>
            <a:pPr marL="0" indent="0">
              <a:buNone/>
            </a:pPr>
            <a:r>
              <a:rPr lang="en-US" sz="1200" dirty="0">
                <a:solidFill>
                  <a:srgbClr val="1E2D32"/>
                </a:solidFill>
                <a:latin typeface="Calibri" pitchFamily="34" charset="0"/>
                <a:ea typeface="Calibri" pitchFamily="34" charset="-122"/>
                <a:cs typeface="Calibri" pitchFamily="34" charset="-120"/>
              </a:rPr>
              <a:t>Social proximity attenuates cardiovascular arousal and inhibits stress hormone release</a:t>
            </a:r>
            <a:endParaRPr lang="en-US" sz="1200" dirty="0"/>
          </a:p>
        </p:txBody>
      </p:sp>
      <p:sp>
        <p:nvSpPr>
          <p:cNvPr id="9" name="Shape 7"/>
          <p:cNvSpPr/>
          <p:nvPr/>
        </p:nvSpPr>
        <p:spPr>
          <a:xfrm>
            <a:off x="548640" y="2194560"/>
            <a:ext cx="8046720" cy="73152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0" name="Shape 8"/>
          <p:cNvSpPr/>
          <p:nvPr/>
        </p:nvSpPr>
        <p:spPr>
          <a:xfrm>
            <a:off x="548640" y="2194560"/>
            <a:ext cx="64008" cy="731520"/>
          </a:xfrm>
          <a:prstGeom prst="rect">
            <a:avLst/>
          </a:prstGeom>
          <a:solidFill>
            <a:srgbClr val="2D8C9E"/>
          </a:solidFill>
          <a:ln/>
        </p:spPr>
        <p:txBody>
          <a:bodyPr/>
          <a:lstStyle/>
          <a:p>
            <a:endParaRPr lang="en-US"/>
          </a:p>
        </p:txBody>
      </p:sp>
      <p:sp>
        <p:nvSpPr>
          <p:cNvPr id="11" name="Text 9"/>
          <p:cNvSpPr/>
          <p:nvPr/>
        </p:nvSpPr>
        <p:spPr>
          <a:xfrm>
            <a:off x="777240" y="2240280"/>
            <a:ext cx="2286000" cy="320040"/>
          </a:xfrm>
          <a:prstGeom prst="rect">
            <a:avLst/>
          </a:prstGeom>
          <a:noFill/>
          <a:ln/>
        </p:spPr>
        <p:txBody>
          <a:bodyPr wrap="square" rtlCol="0" anchor="ctr"/>
          <a:lstStyle/>
          <a:p>
            <a:pPr marL="0" indent="0">
              <a:buNone/>
            </a:pPr>
            <a:r>
              <a:rPr lang="en-US" sz="1400" b="1" dirty="0">
                <a:solidFill>
                  <a:srgbClr val="2D8C9E"/>
                </a:solidFill>
                <a:latin typeface="Georgia" pitchFamily="34" charset="0"/>
                <a:ea typeface="Georgia" pitchFamily="34" charset="-122"/>
                <a:cs typeface="Georgia" pitchFamily="34" charset="-120"/>
              </a:rPr>
              <a:t>Neural Efficiency</a:t>
            </a:r>
            <a:endParaRPr lang="en-US" sz="1400" dirty="0"/>
          </a:p>
        </p:txBody>
      </p:sp>
      <p:sp>
        <p:nvSpPr>
          <p:cNvPr id="12" name="Text 10"/>
          <p:cNvSpPr/>
          <p:nvPr/>
        </p:nvSpPr>
        <p:spPr>
          <a:xfrm>
            <a:off x="3108960" y="2286000"/>
            <a:ext cx="5303520" cy="548640"/>
          </a:xfrm>
          <a:prstGeom prst="rect">
            <a:avLst/>
          </a:prstGeom>
          <a:noFill/>
          <a:ln/>
        </p:spPr>
        <p:txBody>
          <a:bodyPr wrap="square" rtlCol="0" anchor="ctr"/>
          <a:lstStyle/>
          <a:p>
            <a:pPr marL="0" indent="0">
              <a:buNone/>
            </a:pPr>
            <a:r>
              <a:rPr lang="en-US" sz="1200" dirty="0">
                <a:solidFill>
                  <a:srgbClr val="1E2D32"/>
                </a:solidFill>
                <a:latin typeface="Calibri" pitchFamily="34" charset="0"/>
                <a:ea typeface="Calibri" pitchFamily="34" charset="-122"/>
                <a:cs typeface="Calibri" pitchFamily="34" charset="-120"/>
              </a:rPr>
              <a:t>Brain uses less energy to regulate emotions when familiar others are present</a:t>
            </a:r>
            <a:endParaRPr lang="en-US" sz="1200" dirty="0"/>
          </a:p>
        </p:txBody>
      </p:sp>
      <p:sp>
        <p:nvSpPr>
          <p:cNvPr id="13" name="Shape 11"/>
          <p:cNvSpPr/>
          <p:nvPr/>
        </p:nvSpPr>
        <p:spPr>
          <a:xfrm>
            <a:off x="548640" y="3063240"/>
            <a:ext cx="8046720" cy="73152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4" name="Shape 12"/>
          <p:cNvSpPr/>
          <p:nvPr/>
        </p:nvSpPr>
        <p:spPr>
          <a:xfrm>
            <a:off x="548640" y="3063240"/>
            <a:ext cx="64008" cy="731520"/>
          </a:xfrm>
          <a:prstGeom prst="rect">
            <a:avLst/>
          </a:prstGeom>
          <a:solidFill>
            <a:srgbClr val="2D8C9E"/>
          </a:solidFill>
          <a:ln/>
        </p:spPr>
        <p:txBody>
          <a:bodyPr/>
          <a:lstStyle/>
          <a:p>
            <a:endParaRPr lang="en-US"/>
          </a:p>
        </p:txBody>
      </p:sp>
      <p:sp>
        <p:nvSpPr>
          <p:cNvPr id="15" name="Text 13"/>
          <p:cNvSpPr/>
          <p:nvPr/>
        </p:nvSpPr>
        <p:spPr>
          <a:xfrm>
            <a:off x="777240" y="3108960"/>
            <a:ext cx="2286000" cy="320040"/>
          </a:xfrm>
          <a:prstGeom prst="rect">
            <a:avLst/>
          </a:prstGeom>
          <a:noFill/>
          <a:ln/>
        </p:spPr>
        <p:txBody>
          <a:bodyPr wrap="square" rtlCol="0" anchor="ctr"/>
          <a:lstStyle/>
          <a:p>
            <a:pPr marL="0" indent="0">
              <a:buNone/>
            </a:pPr>
            <a:r>
              <a:rPr lang="en-US" sz="1400" b="1" dirty="0">
                <a:solidFill>
                  <a:srgbClr val="2D8C9E"/>
                </a:solidFill>
                <a:latin typeface="Georgia" pitchFamily="34" charset="0"/>
                <a:ea typeface="Georgia" pitchFamily="34" charset="-122"/>
                <a:cs typeface="Georgia" pitchFamily="34" charset="-120"/>
              </a:rPr>
              <a:t>Health &amp; Longevity</a:t>
            </a:r>
            <a:endParaRPr lang="en-US" sz="1400" dirty="0"/>
          </a:p>
        </p:txBody>
      </p:sp>
      <p:sp>
        <p:nvSpPr>
          <p:cNvPr id="16" name="Text 14"/>
          <p:cNvSpPr/>
          <p:nvPr/>
        </p:nvSpPr>
        <p:spPr>
          <a:xfrm>
            <a:off x="3108960" y="3154680"/>
            <a:ext cx="5303520" cy="548640"/>
          </a:xfrm>
          <a:prstGeom prst="rect">
            <a:avLst/>
          </a:prstGeom>
          <a:noFill/>
          <a:ln/>
        </p:spPr>
        <p:txBody>
          <a:bodyPr wrap="square" rtlCol="0" anchor="ctr"/>
          <a:lstStyle/>
          <a:p>
            <a:pPr marL="0" indent="0">
              <a:buNone/>
            </a:pPr>
            <a:r>
              <a:rPr lang="en-US" sz="1200" dirty="0">
                <a:solidFill>
                  <a:srgbClr val="1E2D32"/>
                </a:solidFill>
                <a:latin typeface="Calibri" pitchFamily="34" charset="0"/>
                <a:ea typeface="Calibri" pitchFamily="34" charset="-122"/>
                <a:cs typeface="Calibri" pitchFamily="34" charset="-120"/>
              </a:rPr>
              <a:t>Physical proximity promotes health outcomes and reduces threat-related neural activation</a:t>
            </a:r>
            <a:endParaRPr lang="en-US" sz="1200" dirty="0"/>
          </a:p>
        </p:txBody>
      </p:sp>
      <p:sp>
        <p:nvSpPr>
          <p:cNvPr id="17" name="Shape 15"/>
          <p:cNvSpPr/>
          <p:nvPr/>
        </p:nvSpPr>
        <p:spPr>
          <a:xfrm>
            <a:off x="548640" y="3931920"/>
            <a:ext cx="8046720" cy="73152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8" name="Shape 16"/>
          <p:cNvSpPr/>
          <p:nvPr/>
        </p:nvSpPr>
        <p:spPr>
          <a:xfrm>
            <a:off x="548640" y="3931920"/>
            <a:ext cx="64008" cy="731520"/>
          </a:xfrm>
          <a:prstGeom prst="rect">
            <a:avLst/>
          </a:prstGeom>
          <a:solidFill>
            <a:srgbClr val="2D8C9E"/>
          </a:solidFill>
          <a:ln/>
        </p:spPr>
        <p:txBody>
          <a:bodyPr/>
          <a:lstStyle/>
          <a:p>
            <a:endParaRPr lang="en-US"/>
          </a:p>
        </p:txBody>
      </p:sp>
      <p:sp>
        <p:nvSpPr>
          <p:cNvPr id="19" name="Text 17"/>
          <p:cNvSpPr/>
          <p:nvPr/>
        </p:nvSpPr>
        <p:spPr>
          <a:xfrm>
            <a:off x="777240" y="3977640"/>
            <a:ext cx="2286000" cy="320040"/>
          </a:xfrm>
          <a:prstGeom prst="rect">
            <a:avLst/>
          </a:prstGeom>
          <a:noFill/>
          <a:ln/>
        </p:spPr>
        <p:txBody>
          <a:bodyPr wrap="square" rtlCol="0" anchor="ctr"/>
          <a:lstStyle/>
          <a:p>
            <a:pPr marL="0" indent="0">
              <a:buNone/>
            </a:pPr>
            <a:r>
              <a:rPr lang="en-US" sz="1400" b="1" dirty="0">
                <a:solidFill>
                  <a:srgbClr val="2D8C9E"/>
                </a:solidFill>
                <a:latin typeface="Georgia" pitchFamily="34" charset="0"/>
                <a:ea typeface="Georgia" pitchFamily="34" charset="-122"/>
                <a:cs typeface="Georgia" pitchFamily="34" charset="-120"/>
              </a:rPr>
              <a:t>Oxytocin Mediation</a:t>
            </a:r>
            <a:endParaRPr lang="en-US" sz="1400" dirty="0"/>
          </a:p>
        </p:txBody>
      </p:sp>
      <p:sp>
        <p:nvSpPr>
          <p:cNvPr id="20" name="Text 18"/>
          <p:cNvSpPr/>
          <p:nvPr/>
        </p:nvSpPr>
        <p:spPr>
          <a:xfrm>
            <a:off x="3108960" y="4023360"/>
            <a:ext cx="5303520" cy="548640"/>
          </a:xfrm>
          <a:prstGeom prst="rect">
            <a:avLst/>
          </a:prstGeom>
          <a:noFill/>
          <a:ln/>
        </p:spPr>
        <p:txBody>
          <a:bodyPr wrap="square" rtlCol="0" anchor="ctr"/>
          <a:lstStyle/>
          <a:p>
            <a:pPr marL="0" indent="0">
              <a:buNone/>
            </a:pPr>
            <a:r>
              <a:rPr lang="en-US" sz="1200" dirty="0">
                <a:solidFill>
                  <a:srgbClr val="1E2D32"/>
                </a:solidFill>
                <a:latin typeface="Calibri" pitchFamily="34" charset="0"/>
                <a:ea typeface="Calibri" pitchFamily="34" charset="-122"/>
                <a:cs typeface="Calibri" pitchFamily="34" charset="-120"/>
              </a:rPr>
              <a:t>Oxytocin mediates the stress-buffering effects of social proximity</a:t>
            </a:r>
            <a:endParaRPr lang="en-US" sz="1200" dirty="0"/>
          </a:p>
        </p:txBody>
      </p:sp>
      <p:sp>
        <p:nvSpPr>
          <p:cNvPr id="21" name="Text 19"/>
          <p:cNvSpPr/>
          <p:nvPr/>
        </p:nvSpPr>
        <p:spPr>
          <a:xfrm>
            <a:off x="548640" y="4663440"/>
            <a:ext cx="8229600" cy="365760"/>
          </a:xfrm>
          <a:prstGeom prst="rect">
            <a:avLst/>
          </a:prstGeom>
          <a:noFill/>
          <a:ln/>
        </p:spPr>
        <p:txBody>
          <a:bodyPr wrap="square" rtlCol="0" anchor="ctr"/>
          <a:lstStyle/>
          <a:p>
            <a:pPr marL="0" indent="0">
              <a:buNone/>
            </a:pPr>
            <a:r>
              <a:rPr lang="en-US" sz="1100" b="1" dirty="0">
                <a:solidFill>
                  <a:srgbClr val="D4654A"/>
                </a:solidFill>
                <a:latin typeface="Calibri" pitchFamily="34" charset="0"/>
                <a:ea typeface="Calibri" pitchFamily="34" charset="-122"/>
                <a:cs typeface="Calibri" pitchFamily="34" charset="-120"/>
              </a:rPr>
              <a:t>Key Insight: The human nervous system is literally calibrated to function optimally in the presence of others.</a:t>
            </a:r>
            <a:endParaRPr lang="en-US" sz="1100"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name="Slide 6">
    <p:bg>
      <p:bgPr>
        <a:solidFill>
          <a:srgbClr val="FBF7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Text 1"/>
          <p:cNvSpPr/>
          <p:nvPr/>
        </p:nvSpPr>
        <p:spPr>
          <a:xfrm>
            <a:off x="548640" y="228600"/>
            <a:ext cx="8229600" cy="594360"/>
          </a:xfrm>
          <a:prstGeom prst="rect">
            <a:avLst/>
          </a:prstGeom>
          <a:noFill/>
          <a:ln/>
        </p:spPr>
        <p:txBody>
          <a:bodyPr wrap="square" rtlCol="0" anchor="ctr"/>
          <a:lstStyle/>
          <a:p>
            <a:pPr marL="0" indent="0">
              <a:buNone/>
            </a:pPr>
            <a:r>
              <a:rPr lang="en-US" sz="2800" b="1" dirty="0">
                <a:solidFill>
                  <a:srgbClr val="0F2B33"/>
                </a:solidFill>
                <a:latin typeface="Georgia" pitchFamily="34" charset="0"/>
                <a:ea typeface="Georgia" pitchFamily="34" charset="-122"/>
                <a:cs typeface="Georgia" pitchFamily="34" charset="-120"/>
              </a:rPr>
              <a:t>Time Together: The Mere Exposure Effect</a:t>
            </a:r>
            <a:endParaRPr lang="en-US" sz="2800" dirty="0"/>
          </a:p>
        </p:txBody>
      </p:sp>
      <p:sp>
        <p:nvSpPr>
          <p:cNvPr id="4" name="Shape 2"/>
          <p:cNvSpPr/>
          <p:nvPr/>
        </p:nvSpPr>
        <p:spPr>
          <a:xfrm>
            <a:off x="548640" y="1051560"/>
            <a:ext cx="4114800" cy="32918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5" name="Text 3"/>
          <p:cNvSpPr/>
          <p:nvPr/>
        </p:nvSpPr>
        <p:spPr>
          <a:xfrm>
            <a:off x="822960" y="1188720"/>
            <a:ext cx="3657600" cy="320040"/>
          </a:xfrm>
          <a:prstGeom prst="rect">
            <a:avLst/>
          </a:prstGeom>
          <a:noFill/>
          <a:ln/>
        </p:spPr>
        <p:txBody>
          <a:bodyPr wrap="square" rtlCol="0" anchor="ctr"/>
          <a:lstStyle/>
          <a:p>
            <a:pPr marL="0" indent="0">
              <a:buNone/>
            </a:pPr>
            <a:r>
              <a:rPr lang="en-US" sz="1500" b="1" dirty="0">
                <a:solidFill>
                  <a:srgbClr val="2D8C9E"/>
                </a:solidFill>
                <a:latin typeface="Georgia" pitchFamily="34" charset="0"/>
                <a:ea typeface="Georgia" pitchFamily="34" charset="-122"/>
                <a:cs typeface="Georgia" pitchFamily="34" charset="-120"/>
              </a:rPr>
              <a:t>Robert Zajonc (1968)</a:t>
            </a:r>
            <a:endParaRPr lang="en-US" sz="1500" dirty="0"/>
          </a:p>
        </p:txBody>
      </p:sp>
      <p:sp>
        <p:nvSpPr>
          <p:cNvPr id="6" name="Text 4"/>
          <p:cNvSpPr/>
          <p:nvPr/>
        </p:nvSpPr>
        <p:spPr>
          <a:xfrm>
            <a:off x="822960" y="1600200"/>
            <a:ext cx="3566160" cy="2560320"/>
          </a:xfrm>
          <a:prstGeom prst="rect">
            <a:avLst/>
          </a:prstGeom>
          <a:noFill/>
          <a:ln/>
        </p:spPr>
        <p:txBody>
          <a:bodyPr wrap="square" rtlCol="0" anchor="ctr"/>
          <a:lstStyle/>
          <a:p>
            <a:pPr marL="0" indent="0">
              <a:lnSpc>
                <a:spcPct val="120000"/>
              </a:lnSpc>
              <a:buNone/>
            </a:pPr>
            <a:r>
              <a:rPr lang="en-US" sz="1100" b="1" dirty="0">
                <a:solidFill>
                  <a:srgbClr val="1E2D32"/>
                </a:solidFill>
                <a:latin typeface="Calibri" pitchFamily="34" charset="0"/>
                <a:ea typeface="Calibri" pitchFamily="34" charset="-122"/>
                <a:cs typeface="Calibri" pitchFamily="34" charset="-120"/>
              </a:rPr>
              <a:t>Repeated exposure to a stimulus increases positive feelings toward it.</a:t>
            </a:r>
            <a:endParaRPr lang="en-US" sz="1100" dirty="0"/>
          </a:p>
          <a:p>
            <a:pPr marL="0" indent="0">
              <a:lnSpc>
                <a:spcPct val="120000"/>
              </a:lnSpc>
              <a:buNone/>
            </a:pPr>
            <a:r>
              <a:rPr lang="en-US" sz="600" dirty="0">
                <a:solidFill>
                  <a:srgbClr val="1E2D32"/>
                </a:solidFill>
                <a:latin typeface="Calibri" pitchFamily="34" charset="0"/>
                <a:ea typeface="Calibri" pitchFamily="34" charset="-122"/>
                <a:cs typeface="Calibri" pitchFamily="34" charset="-120"/>
              </a:rPr>
              <a:t>
</a:t>
            </a:r>
            <a:endParaRPr lang="en-US" sz="1100" dirty="0"/>
          </a:p>
          <a:p>
            <a:pPr marL="0" indent="0">
              <a:lnSpc>
                <a:spcPct val="120000"/>
              </a:lnSpc>
              <a:buNone/>
            </a:pPr>
            <a:r>
              <a:rPr lang="en-US" sz="1100" dirty="0">
                <a:solidFill>
                  <a:srgbClr val="1E2D32"/>
                </a:solidFill>
                <a:latin typeface="Calibri" pitchFamily="34" charset="0"/>
                <a:ea typeface="Calibri" pitchFamily="34" charset="-122"/>
                <a:cs typeface="Calibri" pitchFamily="34" charset="-120"/>
              </a:rPr>
              <a:t>Each subsequent exposure causes less fear and more interest. After repeated contact, organisms begin to react fondly to the once-novel stimulus.</a:t>
            </a:r>
            <a:endParaRPr lang="en-US" sz="1100" dirty="0"/>
          </a:p>
          <a:p>
            <a:pPr marL="0" indent="0">
              <a:lnSpc>
                <a:spcPct val="120000"/>
              </a:lnSpc>
              <a:buNone/>
            </a:pPr>
            <a:r>
              <a:rPr lang="en-US" sz="600" dirty="0">
                <a:solidFill>
                  <a:srgbClr val="1E2D32"/>
                </a:solidFill>
                <a:latin typeface="Calibri" pitchFamily="34" charset="0"/>
                <a:ea typeface="Calibri" pitchFamily="34" charset="-122"/>
                <a:cs typeface="Calibri" pitchFamily="34" charset="-120"/>
              </a:rPr>
              <a:t>
</a:t>
            </a:r>
            <a:endParaRPr lang="en-US" sz="1100" dirty="0"/>
          </a:p>
          <a:p>
            <a:pPr marL="0" indent="0">
              <a:lnSpc>
                <a:spcPct val="120000"/>
              </a:lnSpc>
              <a:buNone/>
            </a:pPr>
            <a:r>
              <a:rPr lang="en-US" sz="1100" dirty="0">
                <a:solidFill>
                  <a:srgbClr val="1E2D32"/>
                </a:solidFill>
                <a:latin typeface="Calibri" pitchFamily="34" charset="0"/>
                <a:ea typeface="Calibri" pitchFamily="34" charset="-122"/>
                <a:cs typeface="Calibri" pitchFamily="34" charset="-120"/>
              </a:rPr>
              <a:t>The effect is strongest when individuals are unaware of the stimulus exposure.</a:t>
            </a:r>
            <a:endParaRPr lang="en-US" sz="1100" dirty="0"/>
          </a:p>
          <a:p>
            <a:pPr marL="0" indent="0">
              <a:lnSpc>
                <a:spcPct val="120000"/>
              </a:lnSpc>
              <a:buNone/>
            </a:pPr>
            <a:r>
              <a:rPr lang="en-US" sz="600" dirty="0">
                <a:solidFill>
                  <a:srgbClr val="1E2D32"/>
                </a:solidFill>
                <a:latin typeface="Calibri" pitchFamily="34" charset="0"/>
                <a:ea typeface="Calibri" pitchFamily="34" charset="-122"/>
                <a:cs typeface="Calibri" pitchFamily="34" charset="-120"/>
              </a:rPr>
              <a:t>
</a:t>
            </a:r>
            <a:endParaRPr lang="en-US" sz="1100" dirty="0"/>
          </a:p>
          <a:p>
            <a:pPr marL="0" indent="0">
              <a:lnSpc>
                <a:spcPct val="120000"/>
              </a:lnSpc>
              <a:buNone/>
            </a:pPr>
            <a:r>
              <a:rPr lang="en-US" sz="1100" i="1" dirty="0">
                <a:solidFill>
                  <a:srgbClr val="D4654A"/>
                </a:solidFill>
                <a:latin typeface="Calibri" pitchFamily="34" charset="0"/>
                <a:ea typeface="Calibri" pitchFamily="34" charset="-122"/>
                <a:cs typeface="Calibri" pitchFamily="34" charset="-120"/>
              </a:rPr>
              <a:t>This is why seeing your neighbor daily in the elevator builds familiarity and trust, even without meaningful conversation.</a:t>
            </a:r>
            <a:endParaRPr lang="en-US" sz="1100" dirty="0"/>
          </a:p>
        </p:txBody>
      </p:sp>
      <p:sp>
        <p:nvSpPr>
          <p:cNvPr id="7" name="Shape 5"/>
          <p:cNvSpPr/>
          <p:nvPr/>
        </p:nvSpPr>
        <p:spPr>
          <a:xfrm>
            <a:off x="4937760" y="1051560"/>
            <a:ext cx="3840480" cy="329184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8" name="Text 6"/>
          <p:cNvSpPr/>
          <p:nvPr/>
        </p:nvSpPr>
        <p:spPr>
          <a:xfrm>
            <a:off x="5212080" y="1188720"/>
            <a:ext cx="3474720" cy="320040"/>
          </a:xfrm>
          <a:prstGeom prst="rect">
            <a:avLst/>
          </a:prstGeom>
          <a:noFill/>
          <a:ln/>
        </p:spPr>
        <p:txBody>
          <a:bodyPr wrap="square" rtlCol="0" anchor="ctr"/>
          <a:lstStyle/>
          <a:p>
            <a:pPr marL="0" indent="0">
              <a:buNone/>
            </a:pPr>
            <a:r>
              <a:rPr lang="en-US" sz="1500" b="1" dirty="0">
                <a:solidFill>
                  <a:srgbClr val="2D8C9E"/>
                </a:solidFill>
                <a:latin typeface="Georgia" pitchFamily="34" charset="0"/>
                <a:ea typeface="Georgia" pitchFamily="34" charset="-122"/>
                <a:cs typeface="Georgia" pitchFamily="34" charset="-120"/>
              </a:rPr>
              <a:t>The Propinquity Effect</a:t>
            </a:r>
            <a:endParaRPr lang="en-US" sz="1500" dirty="0"/>
          </a:p>
        </p:txBody>
      </p:sp>
      <p:sp>
        <p:nvSpPr>
          <p:cNvPr id="9" name="Text 7"/>
          <p:cNvSpPr/>
          <p:nvPr/>
        </p:nvSpPr>
        <p:spPr>
          <a:xfrm>
            <a:off x="5212080" y="1600200"/>
            <a:ext cx="3383280" cy="2560320"/>
          </a:xfrm>
          <a:prstGeom prst="rect">
            <a:avLst/>
          </a:prstGeom>
          <a:noFill/>
          <a:ln/>
        </p:spPr>
        <p:txBody>
          <a:bodyPr wrap="square" rtlCol="0" anchor="ctr"/>
          <a:lstStyle/>
          <a:p>
            <a:pPr marL="0" indent="0">
              <a:lnSpc>
                <a:spcPct val="120000"/>
              </a:lnSpc>
              <a:buNone/>
            </a:pPr>
            <a:r>
              <a:rPr lang="en-US" sz="1100" b="1" dirty="0">
                <a:solidFill>
                  <a:srgbClr val="1E2D32"/>
                </a:solidFill>
                <a:latin typeface="Calibri" pitchFamily="34" charset="0"/>
                <a:ea typeface="Calibri" pitchFamily="34" charset="-122"/>
                <a:cs typeface="Calibri" pitchFamily="34" charset="-120"/>
              </a:rPr>
              <a:t>People form bonds with those who are physically closer.</a:t>
            </a:r>
            <a:endParaRPr lang="en-US" sz="1100" dirty="0"/>
          </a:p>
          <a:p>
            <a:pPr marL="0" indent="0">
              <a:lnSpc>
                <a:spcPct val="120000"/>
              </a:lnSpc>
              <a:buNone/>
            </a:pPr>
            <a:r>
              <a:rPr lang="en-US" sz="600" dirty="0">
                <a:solidFill>
                  <a:srgbClr val="1E2D32"/>
                </a:solidFill>
                <a:latin typeface="Calibri" pitchFamily="34" charset="0"/>
                <a:ea typeface="Calibri" pitchFamily="34" charset="-122"/>
                <a:cs typeface="Calibri" pitchFamily="34" charset="-120"/>
              </a:rPr>
              <a:t>
</a:t>
            </a:r>
            <a:endParaRPr lang="en-US" sz="1100" dirty="0"/>
          </a:p>
          <a:p>
            <a:pPr marL="0" indent="0">
              <a:lnSpc>
                <a:spcPct val="120000"/>
              </a:lnSpc>
              <a:buNone/>
            </a:pPr>
            <a:r>
              <a:rPr lang="en-US" sz="1100" dirty="0">
                <a:solidFill>
                  <a:srgbClr val="1E2D32"/>
                </a:solidFill>
                <a:latin typeface="Calibri" pitchFamily="34" charset="0"/>
                <a:ea typeface="Calibri" pitchFamily="34" charset="-122"/>
                <a:cs typeface="Calibri" pitchFamily="34" charset="-120"/>
              </a:rPr>
              <a:t>Physical closeness fosters attraction through two mechanisms:</a:t>
            </a:r>
            <a:endParaRPr lang="en-US" sz="1100" dirty="0"/>
          </a:p>
          <a:p>
            <a:pPr marL="0" indent="0">
              <a:lnSpc>
                <a:spcPct val="120000"/>
              </a:lnSpc>
              <a:buNone/>
            </a:pPr>
            <a:r>
              <a:rPr lang="en-US" sz="400" dirty="0">
                <a:solidFill>
                  <a:srgbClr val="1E2D32"/>
                </a:solidFill>
                <a:latin typeface="Calibri" pitchFamily="34" charset="0"/>
                <a:ea typeface="Calibri" pitchFamily="34" charset="-122"/>
                <a:cs typeface="Calibri" pitchFamily="34" charset="-120"/>
              </a:rPr>
              <a:t>
</a:t>
            </a:r>
            <a:endParaRPr lang="en-US" sz="1100" dirty="0"/>
          </a:p>
          <a:p>
            <a:pPr marL="0" indent="0">
              <a:lnSpc>
                <a:spcPct val="120000"/>
              </a:lnSpc>
              <a:buNone/>
            </a:pPr>
            <a:r>
              <a:rPr lang="en-US" sz="1100" b="1" dirty="0">
                <a:solidFill>
                  <a:srgbClr val="1E2D32"/>
                </a:solidFill>
                <a:latin typeface="Calibri" pitchFamily="34" charset="0"/>
                <a:ea typeface="Calibri" pitchFamily="34" charset="-122"/>
                <a:cs typeface="Calibri" pitchFamily="34" charset="-120"/>
              </a:rPr>
              <a:t>1. Repeated exposure (familiarity)</a:t>
            </a:r>
            <a:endParaRPr lang="en-US" sz="1100" dirty="0"/>
          </a:p>
          <a:p>
            <a:pPr marL="0" indent="0">
              <a:lnSpc>
                <a:spcPct val="120000"/>
              </a:lnSpc>
              <a:buNone/>
            </a:pPr>
            <a:r>
              <a:rPr lang="en-US" sz="1100" b="1" dirty="0">
                <a:solidFill>
                  <a:srgbClr val="1E2D32"/>
                </a:solidFill>
                <a:latin typeface="Calibri" pitchFamily="34" charset="0"/>
                <a:ea typeface="Calibri" pitchFamily="34" charset="-122"/>
                <a:cs typeface="Calibri" pitchFamily="34" charset="-120"/>
              </a:rPr>
              <a:t>2. Anticipated future interactions</a:t>
            </a:r>
            <a:endParaRPr lang="en-US" sz="1100" dirty="0"/>
          </a:p>
          <a:p>
            <a:pPr marL="0" indent="0">
              <a:lnSpc>
                <a:spcPct val="120000"/>
              </a:lnSpc>
              <a:buNone/>
            </a:pPr>
            <a:r>
              <a:rPr lang="en-US" sz="600" dirty="0">
                <a:solidFill>
                  <a:srgbClr val="1E2D32"/>
                </a:solidFill>
                <a:latin typeface="Calibri" pitchFamily="34" charset="0"/>
                <a:ea typeface="Calibri" pitchFamily="34" charset="-122"/>
                <a:cs typeface="Calibri" pitchFamily="34" charset="-120"/>
              </a:rPr>
              <a:t>
</a:t>
            </a:r>
            <a:endParaRPr lang="en-US" sz="1100" dirty="0"/>
          </a:p>
          <a:p>
            <a:pPr marL="0" indent="0">
              <a:lnSpc>
                <a:spcPct val="120000"/>
              </a:lnSpc>
              <a:buNone/>
            </a:pPr>
            <a:r>
              <a:rPr lang="en-US" sz="1100" i="1" dirty="0">
                <a:solidFill>
                  <a:srgbClr val="D4654A"/>
                </a:solidFill>
                <a:latin typeface="Calibri" pitchFamily="34" charset="0"/>
                <a:ea typeface="Calibri" pitchFamily="34" charset="-122"/>
                <a:cs typeface="Calibri" pitchFamily="34" charset="-120"/>
              </a:rPr>
              <a:t>Apartment neighbors who share hallways accumulate low-stakes contact that predictably leads to liking and trust.</a:t>
            </a:r>
            <a:endParaRPr lang="en-US" sz="1100" dirty="0"/>
          </a:p>
        </p:txBody>
      </p:sp>
      <p:sp>
        <p:nvSpPr>
          <p:cNvPr id="10" name="Text 8"/>
          <p:cNvSpPr/>
          <p:nvPr/>
        </p:nvSpPr>
        <p:spPr>
          <a:xfrm>
            <a:off x="548640" y="4709160"/>
            <a:ext cx="8229600" cy="320040"/>
          </a:xfrm>
          <a:prstGeom prst="rect">
            <a:avLst/>
          </a:prstGeom>
          <a:noFill/>
          <a:ln/>
        </p:spPr>
        <p:txBody>
          <a:bodyPr wrap="square" rtlCol="0" anchor="ctr"/>
          <a:lstStyle/>
          <a:p>
            <a:pPr marL="0" indent="0">
              <a:buNone/>
            </a:pPr>
            <a:r>
              <a:rPr lang="en-US" sz="800" dirty="0">
                <a:solidFill>
                  <a:srgbClr val="5A7A82"/>
                </a:solidFill>
                <a:latin typeface="Calibri" pitchFamily="34" charset="0"/>
                <a:ea typeface="Calibri" pitchFamily="34" charset="-122"/>
                <a:cs typeface="Calibri" pitchFamily="34" charset="-120"/>
              </a:rPr>
              <a:t>Sources: Zajonc (1968); Festinger, Schachter &amp; Back (1950); The Decision Lab</a:t>
            </a:r>
            <a:endParaRPr lang="en-US" sz="800"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name="Slide 7">
    <p:bg>
      <p:bgPr>
        <a:solidFill>
          <a:srgbClr val="EDF5F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Text 1"/>
          <p:cNvSpPr/>
          <p:nvPr/>
        </p:nvSpPr>
        <p:spPr>
          <a:xfrm>
            <a:off x="548640" y="228600"/>
            <a:ext cx="8229600" cy="594360"/>
          </a:xfrm>
          <a:prstGeom prst="rect">
            <a:avLst/>
          </a:prstGeom>
          <a:noFill/>
          <a:ln/>
        </p:spPr>
        <p:txBody>
          <a:bodyPr wrap="square" rtlCol="0" anchor="ctr"/>
          <a:lstStyle/>
          <a:p>
            <a:pPr marL="0" indent="0">
              <a:buNone/>
            </a:pPr>
            <a:r>
              <a:rPr lang="en-US" sz="2800" b="1" dirty="0">
                <a:solidFill>
                  <a:srgbClr val="0F2B33"/>
                </a:solidFill>
                <a:latin typeface="Georgia" pitchFamily="34" charset="0"/>
                <a:ea typeface="Georgia" pitchFamily="34" charset="-122"/>
                <a:cs typeface="Georgia" pitchFamily="34" charset="-120"/>
              </a:rPr>
              <a:t>Conversation: The Engine of Trust</a:t>
            </a:r>
            <a:endParaRPr lang="en-US" sz="2800" dirty="0"/>
          </a:p>
        </p:txBody>
      </p:sp>
      <p:sp>
        <p:nvSpPr>
          <p:cNvPr id="4" name="Shape 2"/>
          <p:cNvSpPr/>
          <p:nvPr/>
        </p:nvSpPr>
        <p:spPr>
          <a:xfrm>
            <a:off x="365760" y="1051560"/>
            <a:ext cx="2651760" cy="301752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5" name="Shape 3"/>
          <p:cNvSpPr/>
          <p:nvPr/>
        </p:nvSpPr>
        <p:spPr>
          <a:xfrm>
            <a:off x="365760" y="1051560"/>
            <a:ext cx="2651760" cy="54864"/>
          </a:xfrm>
          <a:prstGeom prst="rect">
            <a:avLst/>
          </a:prstGeom>
          <a:solidFill>
            <a:srgbClr val="2D8C9E"/>
          </a:solidFill>
          <a:ln/>
        </p:spPr>
        <p:txBody>
          <a:bodyPr/>
          <a:lstStyle/>
          <a:p>
            <a:endParaRPr lang="en-US"/>
          </a:p>
        </p:txBody>
      </p:sp>
      <p:sp>
        <p:nvSpPr>
          <p:cNvPr id="6" name="Text 4"/>
          <p:cNvSpPr/>
          <p:nvPr/>
        </p:nvSpPr>
        <p:spPr>
          <a:xfrm>
            <a:off x="548640" y="1325880"/>
            <a:ext cx="2286000" cy="365760"/>
          </a:xfrm>
          <a:prstGeom prst="rect">
            <a:avLst/>
          </a:prstGeom>
          <a:noFill/>
          <a:ln/>
        </p:spPr>
        <p:txBody>
          <a:bodyPr wrap="square" rtlCol="0" anchor="ctr"/>
          <a:lstStyle/>
          <a:p>
            <a:pPr marL="0" indent="0">
              <a:buNone/>
            </a:pPr>
            <a:r>
              <a:rPr lang="en-US" sz="1500" b="1" dirty="0">
                <a:solidFill>
                  <a:srgbClr val="0F2B33"/>
                </a:solidFill>
                <a:latin typeface="Georgia" pitchFamily="34" charset="0"/>
                <a:ea typeface="Georgia" pitchFamily="34" charset="-122"/>
                <a:cs typeface="Georgia" pitchFamily="34" charset="-120"/>
              </a:rPr>
              <a:t>Self-Disclosure</a:t>
            </a:r>
            <a:endParaRPr lang="en-US" sz="1500" dirty="0"/>
          </a:p>
        </p:txBody>
      </p:sp>
      <p:sp>
        <p:nvSpPr>
          <p:cNvPr id="7" name="Text 5"/>
          <p:cNvSpPr/>
          <p:nvPr/>
        </p:nvSpPr>
        <p:spPr>
          <a:xfrm>
            <a:off x="548640" y="1783080"/>
            <a:ext cx="2286000" cy="2103120"/>
          </a:xfrm>
          <a:prstGeom prst="rect">
            <a:avLst/>
          </a:prstGeom>
          <a:noFill/>
          <a:ln/>
        </p:spPr>
        <p:txBody>
          <a:bodyPr wrap="square" rtlCol="0" anchor="ctr"/>
          <a:lstStyle/>
          <a:p>
            <a:pPr marL="0" indent="0">
              <a:lnSpc>
                <a:spcPct val="130000"/>
              </a:lnSpc>
              <a:buNone/>
            </a:pPr>
            <a:r>
              <a:rPr lang="en-US" sz="1100" dirty="0">
                <a:solidFill>
                  <a:srgbClr val="1E2D32"/>
                </a:solidFill>
                <a:latin typeface="Calibri" pitchFamily="34" charset="0"/>
                <a:ea typeface="Calibri" pitchFamily="34" charset="-122"/>
                <a:cs typeface="Calibri" pitchFamily="34" charset="-120"/>
              </a:rPr>
              <a:t>Gradually revealing personal information builds confidence and emotional intimacy. Trust grows through give-and-take sharing (Simply Psychology).</a:t>
            </a:r>
            <a:endParaRPr lang="en-US" sz="1100" dirty="0"/>
          </a:p>
        </p:txBody>
      </p:sp>
      <p:sp>
        <p:nvSpPr>
          <p:cNvPr id="8" name="Shape 6"/>
          <p:cNvSpPr/>
          <p:nvPr/>
        </p:nvSpPr>
        <p:spPr>
          <a:xfrm>
            <a:off x="3246120" y="1051560"/>
            <a:ext cx="2651760" cy="301752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9" name="Shape 7"/>
          <p:cNvSpPr/>
          <p:nvPr/>
        </p:nvSpPr>
        <p:spPr>
          <a:xfrm>
            <a:off x="3246120" y="1051560"/>
            <a:ext cx="2651760" cy="54864"/>
          </a:xfrm>
          <a:prstGeom prst="rect">
            <a:avLst/>
          </a:prstGeom>
          <a:solidFill>
            <a:srgbClr val="6B9E8C"/>
          </a:solidFill>
          <a:ln/>
        </p:spPr>
        <p:txBody>
          <a:bodyPr/>
          <a:lstStyle/>
          <a:p>
            <a:endParaRPr lang="en-US"/>
          </a:p>
        </p:txBody>
      </p:sp>
      <p:sp>
        <p:nvSpPr>
          <p:cNvPr id="10" name="Text 8"/>
          <p:cNvSpPr/>
          <p:nvPr/>
        </p:nvSpPr>
        <p:spPr>
          <a:xfrm>
            <a:off x="3429000" y="1325880"/>
            <a:ext cx="2286000" cy="365760"/>
          </a:xfrm>
          <a:prstGeom prst="rect">
            <a:avLst/>
          </a:prstGeom>
          <a:noFill/>
          <a:ln/>
        </p:spPr>
        <p:txBody>
          <a:bodyPr wrap="square" rtlCol="0" anchor="ctr"/>
          <a:lstStyle/>
          <a:p>
            <a:pPr marL="0" indent="0">
              <a:buNone/>
            </a:pPr>
            <a:r>
              <a:rPr lang="en-US" sz="1500" b="1" dirty="0">
                <a:solidFill>
                  <a:srgbClr val="0F2B33"/>
                </a:solidFill>
                <a:latin typeface="Georgia" pitchFamily="34" charset="0"/>
                <a:ea typeface="Georgia" pitchFamily="34" charset="-122"/>
                <a:cs typeface="Georgia" pitchFamily="34" charset="-120"/>
              </a:rPr>
              <a:t>Reciprocity Norm</a:t>
            </a:r>
            <a:endParaRPr lang="en-US" sz="1500" dirty="0"/>
          </a:p>
        </p:txBody>
      </p:sp>
      <p:sp>
        <p:nvSpPr>
          <p:cNvPr id="11" name="Text 9"/>
          <p:cNvSpPr/>
          <p:nvPr/>
        </p:nvSpPr>
        <p:spPr>
          <a:xfrm>
            <a:off x="3429000" y="1783080"/>
            <a:ext cx="2286000" cy="2103120"/>
          </a:xfrm>
          <a:prstGeom prst="rect">
            <a:avLst/>
          </a:prstGeom>
          <a:noFill/>
          <a:ln/>
        </p:spPr>
        <p:txBody>
          <a:bodyPr wrap="square" rtlCol="0" anchor="ctr"/>
          <a:lstStyle/>
          <a:p>
            <a:pPr marL="0" indent="0">
              <a:lnSpc>
                <a:spcPct val="130000"/>
              </a:lnSpc>
              <a:buNone/>
            </a:pPr>
            <a:r>
              <a:rPr lang="en-US" sz="1100" dirty="0">
                <a:solidFill>
                  <a:srgbClr val="1E2D32"/>
                </a:solidFill>
                <a:latin typeface="Calibri" pitchFamily="34" charset="0"/>
                <a:ea typeface="Calibri" pitchFamily="34" charset="-122"/>
                <a:cs typeface="Calibri" pitchFamily="34" charset="-120"/>
              </a:rPr>
              <a:t>When someone discloses to us, we feel compelled to disclose back. Turn-taking reciprocity creates stronger liking and closeness than delayed reciprocity.</a:t>
            </a:r>
            <a:endParaRPr lang="en-US" sz="1100" dirty="0"/>
          </a:p>
        </p:txBody>
      </p:sp>
      <p:sp>
        <p:nvSpPr>
          <p:cNvPr id="12" name="Shape 10"/>
          <p:cNvSpPr/>
          <p:nvPr/>
        </p:nvSpPr>
        <p:spPr>
          <a:xfrm>
            <a:off x="6126480" y="1051560"/>
            <a:ext cx="2651760" cy="301752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3" name="Shape 11"/>
          <p:cNvSpPr/>
          <p:nvPr/>
        </p:nvSpPr>
        <p:spPr>
          <a:xfrm>
            <a:off x="6126480" y="1051560"/>
            <a:ext cx="2651760" cy="54864"/>
          </a:xfrm>
          <a:prstGeom prst="rect">
            <a:avLst/>
          </a:prstGeom>
          <a:solidFill>
            <a:srgbClr val="D4654A"/>
          </a:solidFill>
          <a:ln/>
        </p:spPr>
        <p:txBody>
          <a:bodyPr/>
          <a:lstStyle/>
          <a:p>
            <a:endParaRPr lang="en-US"/>
          </a:p>
        </p:txBody>
      </p:sp>
      <p:sp>
        <p:nvSpPr>
          <p:cNvPr id="14" name="Text 12"/>
          <p:cNvSpPr/>
          <p:nvPr/>
        </p:nvSpPr>
        <p:spPr>
          <a:xfrm>
            <a:off x="6309360" y="1325880"/>
            <a:ext cx="2286000" cy="365760"/>
          </a:xfrm>
          <a:prstGeom prst="rect">
            <a:avLst/>
          </a:prstGeom>
          <a:noFill/>
          <a:ln/>
        </p:spPr>
        <p:txBody>
          <a:bodyPr wrap="square" rtlCol="0" anchor="ctr"/>
          <a:lstStyle/>
          <a:p>
            <a:pPr marL="0" indent="0">
              <a:buNone/>
            </a:pPr>
            <a:r>
              <a:rPr lang="en-US" sz="1500" b="1" dirty="0">
                <a:solidFill>
                  <a:srgbClr val="0F2B33"/>
                </a:solidFill>
                <a:latin typeface="Georgia" pitchFamily="34" charset="0"/>
                <a:ea typeface="Georgia" pitchFamily="34" charset="-122"/>
                <a:cs typeface="Georgia" pitchFamily="34" charset="-120"/>
              </a:rPr>
              <a:t>BRAVING Framework</a:t>
            </a:r>
            <a:endParaRPr lang="en-US" sz="1500" dirty="0"/>
          </a:p>
        </p:txBody>
      </p:sp>
      <p:sp>
        <p:nvSpPr>
          <p:cNvPr id="15" name="Text 13"/>
          <p:cNvSpPr/>
          <p:nvPr/>
        </p:nvSpPr>
        <p:spPr>
          <a:xfrm>
            <a:off x="6309360" y="1783080"/>
            <a:ext cx="2286000" cy="2103120"/>
          </a:xfrm>
          <a:prstGeom prst="rect">
            <a:avLst/>
          </a:prstGeom>
          <a:noFill/>
          <a:ln/>
        </p:spPr>
        <p:txBody>
          <a:bodyPr wrap="square" rtlCol="0" anchor="ctr"/>
          <a:lstStyle/>
          <a:p>
            <a:pPr marL="0" indent="0">
              <a:lnSpc>
                <a:spcPct val="130000"/>
              </a:lnSpc>
              <a:buNone/>
            </a:pPr>
            <a:r>
              <a:rPr lang="en-US" sz="1100" dirty="0">
                <a:solidFill>
                  <a:srgbClr val="1E2D32"/>
                </a:solidFill>
                <a:latin typeface="Calibri" pitchFamily="34" charset="0"/>
                <a:ea typeface="Calibri" pitchFamily="34" charset="-122"/>
                <a:cs typeface="Calibri" pitchFamily="34" charset="-120"/>
              </a:rPr>
              <a:t>Brene Brown: Trust = Boundaries, Reliability, Accountability, Vault (confidentiality), Integrity, Non-judgment, Generosity. Built in small moments.</a:t>
            </a:r>
            <a:endParaRPr lang="en-US" sz="1100" dirty="0"/>
          </a:p>
        </p:txBody>
      </p:sp>
      <p:sp>
        <p:nvSpPr>
          <p:cNvPr id="16" name="Shape 14"/>
          <p:cNvSpPr/>
          <p:nvPr/>
        </p:nvSpPr>
        <p:spPr>
          <a:xfrm>
            <a:off x="365760" y="4251960"/>
            <a:ext cx="8412480" cy="548640"/>
          </a:xfrm>
          <a:prstGeom prst="rect">
            <a:avLst/>
          </a:prstGeom>
          <a:solidFill>
            <a:srgbClr val="0F2B33"/>
          </a:solidFill>
          <a:ln/>
        </p:spPr>
        <p:txBody>
          <a:bodyPr/>
          <a:lstStyle/>
          <a:p>
            <a:endParaRPr lang="en-US"/>
          </a:p>
        </p:txBody>
      </p:sp>
      <p:sp>
        <p:nvSpPr>
          <p:cNvPr id="17" name="Text 15"/>
          <p:cNvSpPr/>
          <p:nvPr/>
        </p:nvSpPr>
        <p:spPr>
          <a:xfrm>
            <a:off x="640080" y="4297680"/>
            <a:ext cx="7863840" cy="457200"/>
          </a:xfrm>
          <a:prstGeom prst="rect">
            <a:avLst/>
          </a:prstGeom>
          <a:noFill/>
          <a:ln/>
        </p:spPr>
        <p:txBody>
          <a:bodyPr wrap="square" rtlCol="0" anchor="ctr"/>
          <a:lstStyle/>
          <a:p>
            <a:pPr marL="0" indent="0" algn="ctr">
              <a:buNone/>
            </a:pPr>
            <a:r>
              <a:rPr lang="en-US" sz="1200" i="1" dirty="0">
                <a:solidFill>
                  <a:srgbClr val="E8A838"/>
                </a:solidFill>
                <a:latin typeface="Georgia" pitchFamily="34" charset="0"/>
                <a:ea typeface="Georgia" pitchFamily="34" charset="-122"/>
                <a:cs typeface="Georgia" pitchFamily="34" charset="-120"/>
              </a:rPr>
              <a:t>Vulnerability is not oversharing. It is sharing with people who have earned the right to hear your story.</a:t>
            </a:r>
            <a:endParaRPr lang="en-US" sz="12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name="Slide 8">
    <p:bg>
      <p:bgPr>
        <a:solidFill>
          <a:srgbClr val="FBF7F0"/>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Text 1"/>
          <p:cNvSpPr/>
          <p:nvPr/>
        </p:nvSpPr>
        <p:spPr>
          <a:xfrm>
            <a:off x="548640" y="228600"/>
            <a:ext cx="8229600" cy="594360"/>
          </a:xfrm>
          <a:prstGeom prst="rect">
            <a:avLst/>
          </a:prstGeom>
          <a:noFill/>
          <a:ln/>
        </p:spPr>
        <p:txBody>
          <a:bodyPr wrap="square" rtlCol="0" anchor="ctr"/>
          <a:lstStyle/>
          <a:p>
            <a:pPr marL="0" indent="0">
              <a:buNone/>
            </a:pPr>
            <a:r>
              <a:rPr lang="en-US" sz="2800" b="1" dirty="0">
                <a:solidFill>
                  <a:srgbClr val="0F2B33"/>
                </a:solidFill>
                <a:latin typeface="Georgia" pitchFamily="34" charset="0"/>
                <a:ea typeface="Georgia" pitchFamily="34" charset="-122"/>
                <a:cs typeface="Georgia" pitchFamily="34" charset="-120"/>
              </a:rPr>
              <a:t>Homophily: Why Similarity Builds Trust</a:t>
            </a:r>
            <a:endParaRPr lang="en-US" sz="2800" dirty="0"/>
          </a:p>
        </p:txBody>
      </p:sp>
      <p:sp>
        <p:nvSpPr>
          <p:cNvPr id="4" name="Text 2"/>
          <p:cNvSpPr/>
          <p:nvPr/>
        </p:nvSpPr>
        <p:spPr>
          <a:xfrm>
            <a:off x="548640" y="777240"/>
            <a:ext cx="7315200" cy="320040"/>
          </a:xfrm>
          <a:prstGeom prst="rect">
            <a:avLst/>
          </a:prstGeom>
          <a:noFill/>
          <a:ln/>
        </p:spPr>
        <p:txBody>
          <a:bodyPr wrap="square" rtlCol="0" anchor="ctr"/>
          <a:lstStyle/>
          <a:p>
            <a:pPr marL="0" indent="0">
              <a:buNone/>
            </a:pPr>
            <a:r>
              <a:rPr lang="en-US" sz="1300" i="1" dirty="0">
                <a:solidFill>
                  <a:srgbClr val="5A7A82"/>
                </a:solidFill>
                <a:latin typeface="Georgia" pitchFamily="34" charset="0"/>
                <a:ea typeface="Georgia" pitchFamily="34" charset="-122"/>
                <a:cs typeface="Georgia" pitchFamily="34" charset="-120"/>
              </a:rPr>
              <a:t>"Birds of a feather flock together."</a:t>
            </a:r>
            <a:endParaRPr lang="en-US" sz="1300" dirty="0"/>
          </a:p>
        </p:txBody>
      </p:sp>
      <p:sp>
        <p:nvSpPr>
          <p:cNvPr id="5" name="Shape 3"/>
          <p:cNvSpPr/>
          <p:nvPr/>
        </p:nvSpPr>
        <p:spPr>
          <a:xfrm>
            <a:off x="548640" y="1280160"/>
            <a:ext cx="4754880" cy="21945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6" name="Text 4"/>
          <p:cNvSpPr/>
          <p:nvPr/>
        </p:nvSpPr>
        <p:spPr>
          <a:xfrm>
            <a:off x="822960" y="1371600"/>
            <a:ext cx="4297680" cy="365760"/>
          </a:xfrm>
          <a:prstGeom prst="rect">
            <a:avLst/>
          </a:prstGeom>
          <a:noFill/>
          <a:ln/>
        </p:spPr>
        <p:txBody>
          <a:bodyPr wrap="square" rtlCol="0" anchor="ctr"/>
          <a:lstStyle/>
          <a:p>
            <a:pPr marL="0" indent="0">
              <a:buNone/>
            </a:pPr>
            <a:r>
              <a:rPr lang="en-US" sz="1500" b="1" dirty="0">
                <a:solidFill>
                  <a:srgbClr val="2D8C9E"/>
                </a:solidFill>
                <a:latin typeface="Georgia" pitchFamily="34" charset="0"/>
                <a:ea typeface="Georgia" pitchFamily="34" charset="-122"/>
                <a:cs typeface="Georgia" pitchFamily="34" charset="-120"/>
              </a:rPr>
              <a:t>The Similarity-Attraction Hypothesis</a:t>
            </a:r>
            <a:endParaRPr lang="en-US" sz="1500" dirty="0"/>
          </a:p>
        </p:txBody>
      </p:sp>
      <p:sp>
        <p:nvSpPr>
          <p:cNvPr id="7" name="Text 5"/>
          <p:cNvSpPr/>
          <p:nvPr/>
        </p:nvSpPr>
        <p:spPr>
          <a:xfrm>
            <a:off x="822960" y="1828800"/>
            <a:ext cx="4297680" cy="1463040"/>
          </a:xfrm>
          <a:prstGeom prst="rect">
            <a:avLst/>
          </a:prstGeom>
          <a:noFill/>
          <a:ln/>
        </p:spPr>
        <p:txBody>
          <a:bodyPr wrap="square" rtlCol="0" anchor="ctr"/>
          <a:lstStyle/>
          <a:p>
            <a:pPr marL="0" indent="0">
              <a:lnSpc>
                <a:spcPct val="130000"/>
              </a:lnSpc>
              <a:buNone/>
            </a:pPr>
            <a:r>
              <a:rPr lang="en-US" sz="1100" dirty="0">
                <a:solidFill>
                  <a:srgbClr val="1E2D32"/>
                </a:solidFill>
                <a:latin typeface="Calibri" pitchFamily="34" charset="0"/>
                <a:ea typeface="Calibri" pitchFamily="34" charset="-122"/>
                <a:cs typeface="Calibri" pitchFamily="34" charset="-120"/>
              </a:rPr>
              <a:t>Individuals are naturally drawn to others who share similar attributes, values, attitudes, or interests. Similar others feel more familiar, relatable, and trustworthy.</a:t>
            </a:r>
            <a:endParaRPr lang="en-US" sz="1100" dirty="0"/>
          </a:p>
          <a:p>
            <a:pPr marL="0" indent="0">
              <a:lnSpc>
                <a:spcPct val="130000"/>
              </a:lnSpc>
              <a:buNone/>
            </a:pPr>
            <a:endParaRPr lang="en-US" sz="1100" dirty="0"/>
          </a:p>
          <a:p>
            <a:pPr marL="0" indent="0">
              <a:lnSpc>
                <a:spcPct val="130000"/>
              </a:lnSpc>
              <a:buNone/>
            </a:pPr>
            <a:r>
              <a:rPr lang="en-US" sz="1100" dirty="0">
                <a:solidFill>
                  <a:srgbClr val="1E2D32"/>
                </a:solidFill>
                <a:latin typeface="Calibri" pitchFamily="34" charset="0"/>
                <a:ea typeface="Calibri" pitchFamily="34" charset="-122"/>
                <a:cs typeface="Calibri" pitchFamily="34" charset="-120"/>
              </a:rPr>
              <a:t>This reduces cognitive anxiety in interactions and enables smoother coordination and communication.</a:t>
            </a:r>
            <a:endParaRPr lang="en-US" sz="1100" dirty="0"/>
          </a:p>
        </p:txBody>
      </p:sp>
      <p:sp>
        <p:nvSpPr>
          <p:cNvPr id="8" name="Shape 6"/>
          <p:cNvSpPr/>
          <p:nvPr/>
        </p:nvSpPr>
        <p:spPr>
          <a:xfrm>
            <a:off x="5577840" y="1280160"/>
            <a:ext cx="3200400" cy="2194560"/>
          </a:xfrm>
          <a:prstGeom prst="rect">
            <a:avLst/>
          </a:prstGeom>
          <a:solidFill>
            <a:srgbClr val="2D8C9E"/>
          </a:solidFill>
          <a:ln/>
        </p:spPr>
        <p:txBody>
          <a:bodyPr/>
          <a:lstStyle/>
          <a:p>
            <a:endParaRPr lang="en-US"/>
          </a:p>
        </p:txBody>
      </p:sp>
      <p:sp>
        <p:nvSpPr>
          <p:cNvPr id="9" name="Text 7"/>
          <p:cNvSpPr/>
          <p:nvPr/>
        </p:nvSpPr>
        <p:spPr>
          <a:xfrm>
            <a:off x="5577840" y="1463040"/>
            <a:ext cx="3200400" cy="731520"/>
          </a:xfrm>
          <a:prstGeom prst="rect">
            <a:avLst/>
          </a:prstGeom>
          <a:noFill/>
          <a:ln/>
        </p:spPr>
        <p:txBody>
          <a:bodyPr wrap="square" rtlCol="0" anchor="ctr"/>
          <a:lstStyle/>
          <a:p>
            <a:pPr marL="0" indent="0" algn="ctr">
              <a:buNone/>
            </a:pPr>
            <a:r>
              <a:rPr lang="en-US" sz="4800" b="1" dirty="0">
                <a:solidFill>
                  <a:srgbClr val="FFFFFF"/>
                </a:solidFill>
                <a:latin typeface="Georgia" pitchFamily="34" charset="0"/>
                <a:ea typeface="Georgia" pitchFamily="34" charset="-122"/>
                <a:cs typeface="Georgia" pitchFamily="34" charset="-120"/>
              </a:rPr>
              <a:t>40%</a:t>
            </a:r>
            <a:endParaRPr lang="en-US" sz="4800" dirty="0"/>
          </a:p>
        </p:txBody>
      </p:sp>
      <p:sp>
        <p:nvSpPr>
          <p:cNvPr id="10" name="Text 8"/>
          <p:cNvSpPr/>
          <p:nvPr/>
        </p:nvSpPr>
        <p:spPr>
          <a:xfrm>
            <a:off x="5577840" y="2194560"/>
            <a:ext cx="3200400" cy="914400"/>
          </a:xfrm>
          <a:prstGeom prst="rect">
            <a:avLst/>
          </a:prstGeom>
          <a:noFill/>
          <a:ln/>
        </p:spPr>
        <p:txBody>
          <a:bodyPr wrap="square" rtlCol="0" anchor="ctr"/>
          <a:lstStyle/>
          <a:p>
            <a:pPr marL="0" indent="0" algn="ctr">
              <a:lnSpc>
                <a:spcPct val="130000"/>
              </a:lnSpc>
              <a:buNone/>
            </a:pPr>
            <a:r>
              <a:rPr lang="en-US" sz="1200" dirty="0">
                <a:solidFill>
                  <a:srgbClr val="EDF5F7"/>
                </a:solidFill>
                <a:latin typeface="Calibri" pitchFamily="34" charset="0"/>
                <a:ea typeface="Calibri" pitchFamily="34" charset="-122"/>
                <a:cs typeface="Calibri" pitchFamily="34" charset="-120"/>
              </a:rPr>
              <a:t>more resources transferred</a:t>
            </a:r>
            <a:endParaRPr lang="en-US" sz="1200" dirty="0"/>
          </a:p>
          <a:p>
            <a:pPr marL="0" indent="0" algn="ctr">
              <a:lnSpc>
                <a:spcPct val="130000"/>
              </a:lnSpc>
              <a:buNone/>
            </a:pPr>
            <a:r>
              <a:rPr lang="en-US" sz="1200" dirty="0">
                <a:solidFill>
                  <a:srgbClr val="EDF5F7"/>
                </a:solidFill>
                <a:latin typeface="Calibri" pitchFamily="34" charset="0"/>
                <a:ea typeface="Calibri" pitchFamily="34" charset="-122"/>
                <a:cs typeface="Calibri" pitchFamily="34" charset="-120"/>
              </a:rPr>
              <a:t>to in-group members</a:t>
            </a:r>
            <a:endParaRPr lang="en-US" sz="1200" dirty="0"/>
          </a:p>
          <a:p>
            <a:pPr marL="0" indent="0" algn="ctr">
              <a:lnSpc>
                <a:spcPct val="130000"/>
              </a:lnSpc>
              <a:buNone/>
            </a:pPr>
            <a:r>
              <a:rPr lang="en-US" sz="1200" dirty="0">
                <a:solidFill>
                  <a:srgbClr val="EDF5F7"/>
                </a:solidFill>
                <a:latin typeface="Calibri" pitchFamily="34" charset="0"/>
                <a:ea typeface="Calibri" pitchFamily="34" charset="-122"/>
                <a:cs typeface="Calibri" pitchFamily="34" charset="-120"/>
              </a:rPr>
              <a:t>vs. out-group members</a:t>
            </a:r>
            <a:endParaRPr lang="en-US" sz="1200" dirty="0"/>
          </a:p>
        </p:txBody>
      </p:sp>
      <p:sp>
        <p:nvSpPr>
          <p:cNvPr id="11" name="Text 9"/>
          <p:cNvSpPr/>
          <p:nvPr/>
        </p:nvSpPr>
        <p:spPr>
          <a:xfrm>
            <a:off x="5577840" y="3063240"/>
            <a:ext cx="3200400" cy="274320"/>
          </a:xfrm>
          <a:prstGeom prst="rect">
            <a:avLst/>
          </a:prstGeom>
          <a:noFill/>
          <a:ln/>
        </p:spPr>
        <p:txBody>
          <a:bodyPr wrap="square" rtlCol="0" anchor="ctr"/>
          <a:lstStyle/>
          <a:p>
            <a:pPr marL="0" indent="0" algn="ctr">
              <a:buNone/>
            </a:pPr>
            <a:r>
              <a:rPr lang="en-US" sz="900" dirty="0">
                <a:solidFill>
                  <a:srgbClr val="EDF5F7"/>
                </a:solidFill>
                <a:latin typeface="Calibri" pitchFamily="34" charset="0"/>
                <a:ea typeface="Calibri" pitchFamily="34" charset="-122"/>
                <a:cs typeface="Calibri" pitchFamily="34" charset="-120"/>
              </a:rPr>
              <a:t>Nature (2026)</a:t>
            </a:r>
            <a:endParaRPr lang="en-US" sz="900" dirty="0"/>
          </a:p>
        </p:txBody>
      </p:sp>
      <p:sp>
        <p:nvSpPr>
          <p:cNvPr id="12" name="Shape 10"/>
          <p:cNvSpPr/>
          <p:nvPr/>
        </p:nvSpPr>
        <p:spPr>
          <a:xfrm>
            <a:off x="548640" y="3749040"/>
            <a:ext cx="8229600" cy="54864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3" name="Shape 11"/>
          <p:cNvSpPr/>
          <p:nvPr/>
        </p:nvSpPr>
        <p:spPr>
          <a:xfrm>
            <a:off x="548640" y="3749040"/>
            <a:ext cx="64008" cy="548640"/>
          </a:xfrm>
          <a:prstGeom prst="rect">
            <a:avLst/>
          </a:prstGeom>
          <a:solidFill>
            <a:srgbClr val="E8A838"/>
          </a:solidFill>
          <a:ln/>
        </p:spPr>
        <p:txBody>
          <a:bodyPr/>
          <a:lstStyle/>
          <a:p>
            <a:endParaRPr lang="en-US"/>
          </a:p>
        </p:txBody>
      </p:sp>
      <p:sp>
        <p:nvSpPr>
          <p:cNvPr id="14" name="Text 12"/>
          <p:cNvSpPr/>
          <p:nvPr/>
        </p:nvSpPr>
        <p:spPr>
          <a:xfrm>
            <a:off x="822960" y="3794760"/>
            <a:ext cx="2286000" cy="228600"/>
          </a:xfrm>
          <a:prstGeom prst="rect">
            <a:avLst/>
          </a:prstGeom>
          <a:noFill/>
          <a:ln/>
        </p:spPr>
        <p:txBody>
          <a:bodyPr wrap="square" rtlCol="0" anchor="ctr"/>
          <a:lstStyle/>
          <a:p>
            <a:pPr marL="0" indent="0">
              <a:buNone/>
            </a:pPr>
            <a:r>
              <a:rPr lang="en-US" sz="1300" b="1" dirty="0">
                <a:solidFill>
                  <a:srgbClr val="0F2B33"/>
                </a:solidFill>
                <a:latin typeface="Georgia" pitchFamily="34" charset="0"/>
                <a:ea typeface="Georgia" pitchFamily="34" charset="-122"/>
                <a:cs typeface="Georgia" pitchFamily="34" charset="-120"/>
              </a:rPr>
              <a:t>Identity Homophily</a:t>
            </a:r>
            <a:endParaRPr lang="en-US" sz="1300" dirty="0"/>
          </a:p>
        </p:txBody>
      </p:sp>
      <p:sp>
        <p:nvSpPr>
          <p:cNvPr id="15" name="Text 13"/>
          <p:cNvSpPr/>
          <p:nvPr/>
        </p:nvSpPr>
        <p:spPr>
          <a:xfrm>
            <a:off x="822960" y="4023360"/>
            <a:ext cx="7772400" cy="228600"/>
          </a:xfrm>
          <a:prstGeom prst="rect">
            <a:avLst/>
          </a:prstGeom>
          <a:noFill/>
          <a:ln/>
        </p:spPr>
        <p:txBody>
          <a:bodyPr wrap="square" rtlCol="0" anchor="ctr"/>
          <a:lstStyle/>
          <a:p>
            <a:pPr marL="0" indent="0">
              <a:buNone/>
            </a:pPr>
            <a:r>
              <a:rPr lang="en-US" sz="1100" dirty="0">
                <a:solidFill>
                  <a:srgbClr val="5A7A82"/>
                </a:solidFill>
                <a:latin typeface="Calibri" pitchFamily="34" charset="0"/>
                <a:ea typeface="Calibri" pitchFamily="34" charset="-122"/>
                <a:cs typeface="Calibri" pitchFamily="34" charset="-120"/>
              </a:rPr>
              <a:t>Shared group membership (same building, same religion, same ethnicity)</a:t>
            </a:r>
            <a:endParaRPr lang="en-US" sz="1100" dirty="0"/>
          </a:p>
        </p:txBody>
      </p:sp>
      <p:sp>
        <p:nvSpPr>
          <p:cNvPr id="16" name="Shape 14"/>
          <p:cNvSpPr/>
          <p:nvPr/>
        </p:nvSpPr>
        <p:spPr>
          <a:xfrm>
            <a:off x="548640" y="4389120"/>
            <a:ext cx="8229600" cy="54864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7" name="Shape 15"/>
          <p:cNvSpPr/>
          <p:nvPr/>
        </p:nvSpPr>
        <p:spPr>
          <a:xfrm>
            <a:off x="548640" y="4389120"/>
            <a:ext cx="64008" cy="548640"/>
          </a:xfrm>
          <a:prstGeom prst="rect">
            <a:avLst/>
          </a:prstGeom>
          <a:solidFill>
            <a:srgbClr val="6B9E8C"/>
          </a:solidFill>
          <a:ln/>
        </p:spPr>
        <p:txBody>
          <a:bodyPr/>
          <a:lstStyle/>
          <a:p>
            <a:endParaRPr lang="en-US"/>
          </a:p>
        </p:txBody>
      </p:sp>
      <p:sp>
        <p:nvSpPr>
          <p:cNvPr id="18" name="Text 16"/>
          <p:cNvSpPr/>
          <p:nvPr/>
        </p:nvSpPr>
        <p:spPr>
          <a:xfrm>
            <a:off x="822960" y="4434840"/>
            <a:ext cx="2286000" cy="228600"/>
          </a:xfrm>
          <a:prstGeom prst="rect">
            <a:avLst/>
          </a:prstGeom>
          <a:noFill/>
          <a:ln/>
        </p:spPr>
        <p:txBody>
          <a:bodyPr wrap="square" rtlCol="0" anchor="ctr"/>
          <a:lstStyle/>
          <a:p>
            <a:pPr marL="0" indent="0">
              <a:buNone/>
            </a:pPr>
            <a:r>
              <a:rPr lang="en-US" sz="1300" b="1" dirty="0">
                <a:solidFill>
                  <a:srgbClr val="0F2B33"/>
                </a:solidFill>
                <a:latin typeface="Georgia" pitchFamily="34" charset="0"/>
                <a:ea typeface="Georgia" pitchFamily="34" charset="-122"/>
                <a:cs typeface="Georgia" pitchFamily="34" charset="-120"/>
              </a:rPr>
              <a:t>Attribute Homophily</a:t>
            </a:r>
            <a:endParaRPr lang="en-US" sz="1300" dirty="0"/>
          </a:p>
        </p:txBody>
      </p:sp>
      <p:sp>
        <p:nvSpPr>
          <p:cNvPr id="19" name="Text 17"/>
          <p:cNvSpPr/>
          <p:nvPr/>
        </p:nvSpPr>
        <p:spPr>
          <a:xfrm>
            <a:off x="822960" y="4663440"/>
            <a:ext cx="7772400" cy="228600"/>
          </a:xfrm>
          <a:prstGeom prst="rect">
            <a:avLst/>
          </a:prstGeom>
          <a:noFill/>
          <a:ln/>
        </p:spPr>
        <p:txBody>
          <a:bodyPr wrap="square" rtlCol="0" anchor="ctr"/>
          <a:lstStyle/>
          <a:p>
            <a:pPr marL="0" indent="0">
              <a:buNone/>
            </a:pPr>
            <a:r>
              <a:rPr lang="en-US" sz="1100" dirty="0">
                <a:solidFill>
                  <a:srgbClr val="5A7A82"/>
                </a:solidFill>
                <a:latin typeface="Calibri" pitchFamily="34" charset="0"/>
                <a:ea typeface="Calibri" pitchFamily="34" charset="-122"/>
                <a:cs typeface="Calibri" pitchFamily="34" charset="-120"/>
              </a:rPr>
              <a:t>Shared characteristics (similar age, hobbies, parenting stage, profession)</a:t>
            </a:r>
            <a:endParaRPr lang="en-US" sz="11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name="Slide 9">
    <p:bg>
      <p:bgPr>
        <a:solidFill>
          <a:srgbClr val="EDF5F7"/>
        </a:solidFill>
        <a:effectLst/>
      </p:bgPr>
    </p:bg>
    <p:spTree>
      <p:nvGrpSpPr>
        <p:cNvPr id="1" name=""/>
        <p:cNvGrpSpPr/>
        <p:nvPr/>
      </p:nvGrpSpPr>
      <p:grpSpPr>
        <a:xfrm>
          <a:off x="0" y="0"/>
          <a:ext cx="0" cy="0"/>
          <a:chOff x="0" y="0"/>
          <a:chExt cx="0" cy="0"/>
        </a:xfrm>
      </p:grpSpPr>
      <p:sp>
        <p:nvSpPr>
          <p:cNvPr id="2" name="Shape 0"/>
          <p:cNvSpPr/>
          <p:nvPr/>
        </p:nvSpPr>
        <p:spPr>
          <a:xfrm>
            <a:off x="0" y="0"/>
            <a:ext cx="9144000" cy="54864"/>
          </a:xfrm>
          <a:prstGeom prst="rect">
            <a:avLst/>
          </a:prstGeom>
          <a:solidFill>
            <a:srgbClr val="E8A838"/>
          </a:solidFill>
          <a:ln/>
        </p:spPr>
        <p:txBody>
          <a:bodyPr/>
          <a:lstStyle/>
          <a:p>
            <a:endParaRPr lang="en-US"/>
          </a:p>
        </p:txBody>
      </p:sp>
      <p:sp>
        <p:nvSpPr>
          <p:cNvPr id="3" name="Text 1"/>
          <p:cNvSpPr/>
          <p:nvPr/>
        </p:nvSpPr>
        <p:spPr>
          <a:xfrm>
            <a:off x="548640" y="228600"/>
            <a:ext cx="8229600" cy="594360"/>
          </a:xfrm>
          <a:prstGeom prst="rect">
            <a:avLst/>
          </a:prstGeom>
          <a:noFill/>
          <a:ln/>
        </p:spPr>
        <p:txBody>
          <a:bodyPr wrap="square" rtlCol="0" anchor="ctr"/>
          <a:lstStyle/>
          <a:p>
            <a:pPr marL="0" indent="0">
              <a:buNone/>
            </a:pPr>
            <a:r>
              <a:rPr lang="en-US" sz="2800" b="1" dirty="0">
                <a:solidFill>
                  <a:srgbClr val="0F2B33"/>
                </a:solidFill>
                <a:latin typeface="Georgia" pitchFamily="34" charset="0"/>
                <a:ea typeface="Georgia" pitchFamily="34" charset="-122"/>
                <a:cs typeface="Georgia" pitchFamily="34" charset="-120"/>
              </a:rPr>
              <a:t>First Impressions: The Science of Gut Feeling</a:t>
            </a:r>
            <a:endParaRPr lang="en-US" sz="2800" dirty="0"/>
          </a:p>
        </p:txBody>
      </p:sp>
      <p:sp>
        <p:nvSpPr>
          <p:cNvPr id="4" name="Shape 2"/>
          <p:cNvSpPr/>
          <p:nvPr/>
        </p:nvSpPr>
        <p:spPr>
          <a:xfrm>
            <a:off x="548640" y="1051560"/>
            <a:ext cx="3200400" cy="2194560"/>
          </a:xfrm>
          <a:prstGeom prst="rect">
            <a:avLst/>
          </a:prstGeom>
          <a:solidFill>
            <a:srgbClr val="D4654A"/>
          </a:solidFill>
          <a:ln/>
        </p:spPr>
        <p:txBody>
          <a:bodyPr/>
          <a:lstStyle/>
          <a:p>
            <a:endParaRPr lang="en-US"/>
          </a:p>
        </p:txBody>
      </p:sp>
      <p:sp>
        <p:nvSpPr>
          <p:cNvPr id="5" name="Text 3"/>
          <p:cNvSpPr/>
          <p:nvPr/>
        </p:nvSpPr>
        <p:spPr>
          <a:xfrm>
            <a:off x="548640" y="1234440"/>
            <a:ext cx="3200400" cy="822960"/>
          </a:xfrm>
          <a:prstGeom prst="rect">
            <a:avLst/>
          </a:prstGeom>
          <a:noFill/>
          <a:ln/>
        </p:spPr>
        <p:txBody>
          <a:bodyPr wrap="square" rtlCol="0" anchor="ctr"/>
          <a:lstStyle/>
          <a:p>
            <a:pPr marL="0" indent="0" algn="ctr">
              <a:buNone/>
            </a:pPr>
            <a:r>
              <a:rPr lang="en-US" sz="5200" b="1" dirty="0">
                <a:solidFill>
                  <a:srgbClr val="FFFFFF"/>
                </a:solidFill>
                <a:latin typeface="Georgia" pitchFamily="34" charset="0"/>
                <a:ea typeface="Georgia" pitchFamily="34" charset="-122"/>
                <a:cs typeface="Georgia" pitchFamily="34" charset="-120"/>
              </a:rPr>
              <a:t>100ms</a:t>
            </a:r>
            <a:endParaRPr lang="en-US" sz="5200" dirty="0"/>
          </a:p>
        </p:txBody>
      </p:sp>
      <p:sp>
        <p:nvSpPr>
          <p:cNvPr id="6" name="Text 4"/>
          <p:cNvSpPr/>
          <p:nvPr/>
        </p:nvSpPr>
        <p:spPr>
          <a:xfrm>
            <a:off x="548640" y="2103120"/>
            <a:ext cx="3200400" cy="914400"/>
          </a:xfrm>
          <a:prstGeom prst="rect">
            <a:avLst/>
          </a:prstGeom>
          <a:noFill/>
          <a:ln/>
        </p:spPr>
        <p:txBody>
          <a:bodyPr wrap="square" rtlCol="0" anchor="ctr"/>
          <a:lstStyle/>
          <a:p>
            <a:pPr marL="0" indent="0" algn="ctr">
              <a:lnSpc>
                <a:spcPct val="130000"/>
              </a:lnSpc>
              <a:buNone/>
            </a:pPr>
            <a:r>
              <a:rPr lang="en-US" sz="1300" dirty="0">
                <a:solidFill>
                  <a:srgbClr val="FFFFFF"/>
                </a:solidFill>
                <a:latin typeface="Calibri" pitchFamily="34" charset="0"/>
                <a:ea typeface="Calibri" pitchFamily="34" charset="-122"/>
                <a:cs typeface="Calibri" pitchFamily="34" charset="-120"/>
              </a:rPr>
              <a:t>That's all the amygdala</a:t>
            </a:r>
            <a:endParaRPr lang="en-US" sz="1300" dirty="0"/>
          </a:p>
          <a:p>
            <a:pPr marL="0" indent="0" algn="ctr">
              <a:lnSpc>
                <a:spcPct val="130000"/>
              </a:lnSpc>
              <a:buNone/>
            </a:pPr>
            <a:r>
              <a:rPr lang="en-US" sz="1300" dirty="0">
                <a:solidFill>
                  <a:srgbClr val="FFFFFF"/>
                </a:solidFill>
                <a:latin typeface="Calibri" pitchFamily="34" charset="0"/>
                <a:ea typeface="Calibri" pitchFamily="34" charset="-122"/>
                <a:cs typeface="Calibri" pitchFamily="34" charset="-120"/>
              </a:rPr>
              <a:t>needs to assess</a:t>
            </a:r>
            <a:endParaRPr lang="en-US" sz="1300" dirty="0"/>
          </a:p>
          <a:p>
            <a:pPr marL="0" indent="0" algn="ctr">
              <a:lnSpc>
                <a:spcPct val="130000"/>
              </a:lnSpc>
              <a:buNone/>
            </a:pPr>
            <a:r>
              <a:rPr lang="en-US" sz="1300" dirty="0">
                <a:solidFill>
                  <a:srgbClr val="FFFFFF"/>
                </a:solidFill>
                <a:latin typeface="Calibri" pitchFamily="34" charset="0"/>
                <a:ea typeface="Calibri" pitchFamily="34" charset="-122"/>
                <a:cs typeface="Calibri" pitchFamily="34" charset="-120"/>
              </a:rPr>
              <a:t>trustworthiness</a:t>
            </a:r>
            <a:endParaRPr lang="en-US" sz="1300" dirty="0"/>
          </a:p>
        </p:txBody>
      </p:sp>
      <p:sp>
        <p:nvSpPr>
          <p:cNvPr id="7" name="Text 5"/>
          <p:cNvSpPr/>
          <p:nvPr/>
        </p:nvSpPr>
        <p:spPr>
          <a:xfrm>
            <a:off x="548640" y="2926080"/>
            <a:ext cx="3200400" cy="274320"/>
          </a:xfrm>
          <a:prstGeom prst="rect">
            <a:avLst/>
          </a:prstGeom>
          <a:noFill/>
          <a:ln/>
        </p:spPr>
        <p:txBody>
          <a:bodyPr wrap="square" rtlCol="0" anchor="ctr"/>
          <a:lstStyle/>
          <a:p>
            <a:pPr marL="0" indent="0" algn="ctr">
              <a:buNone/>
            </a:pPr>
            <a:r>
              <a:rPr lang="en-US" sz="900" dirty="0">
                <a:solidFill>
                  <a:srgbClr val="EDF5F7"/>
                </a:solidFill>
                <a:latin typeface="Calibri" pitchFamily="34" charset="0"/>
                <a:ea typeface="Calibri" pitchFamily="34" charset="-122"/>
                <a:cs typeface="Calibri" pitchFamily="34" charset="-120"/>
              </a:rPr>
              <a:t>fMRI Research</a:t>
            </a:r>
            <a:endParaRPr lang="en-US" sz="900" dirty="0"/>
          </a:p>
        </p:txBody>
      </p:sp>
      <p:sp>
        <p:nvSpPr>
          <p:cNvPr id="8" name="Shape 6"/>
          <p:cNvSpPr/>
          <p:nvPr/>
        </p:nvSpPr>
        <p:spPr>
          <a:xfrm>
            <a:off x="4023360" y="1051560"/>
            <a:ext cx="4754880" cy="2194560"/>
          </a:xfrm>
          <a:prstGeom prst="rect">
            <a:avLst/>
          </a:prstGeom>
          <a:solidFill>
            <a:srgbClr val="FFFFFF"/>
          </a:solidFill>
          <a:ln/>
          <a:effectLst>
            <a:outerShdw blurRad="76200" dist="25400" dir="8100000" algn="bl" rotWithShape="0">
              <a:srgbClr val="000000">
                <a:alpha val="12000"/>
              </a:srgbClr>
            </a:outerShdw>
          </a:effectLst>
        </p:spPr>
        <p:txBody>
          <a:bodyPr/>
          <a:lstStyle/>
          <a:p>
            <a:endParaRPr lang="en-US"/>
          </a:p>
        </p:txBody>
      </p:sp>
      <p:sp>
        <p:nvSpPr>
          <p:cNvPr id="9" name="Text 7"/>
          <p:cNvSpPr/>
          <p:nvPr/>
        </p:nvSpPr>
        <p:spPr>
          <a:xfrm>
            <a:off x="4297680" y="1143000"/>
            <a:ext cx="4297680" cy="365760"/>
          </a:xfrm>
          <a:prstGeom prst="rect">
            <a:avLst/>
          </a:prstGeom>
          <a:noFill/>
          <a:ln/>
        </p:spPr>
        <p:txBody>
          <a:bodyPr wrap="square" rtlCol="0" anchor="ctr"/>
          <a:lstStyle/>
          <a:p>
            <a:pPr marL="0" indent="0">
              <a:buNone/>
            </a:pPr>
            <a:r>
              <a:rPr lang="en-US" sz="1400" b="1" dirty="0">
                <a:solidFill>
                  <a:srgbClr val="2D8C9E"/>
                </a:solidFill>
                <a:latin typeface="Georgia" pitchFamily="34" charset="0"/>
                <a:ea typeface="Georgia" pitchFamily="34" charset="-122"/>
                <a:cs typeface="Georgia" pitchFamily="34" charset="-120"/>
              </a:rPr>
              <a:t>Thin-Slicing (Ambady &amp; Rosenthal, 1992)</a:t>
            </a:r>
            <a:endParaRPr lang="en-US" sz="1400" dirty="0"/>
          </a:p>
        </p:txBody>
      </p:sp>
      <p:sp>
        <p:nvSpPr>
          <p:cNvPr id="10" name="Text 8"/>
          <p:cNvSpPr/>
          <p:nvPr/>
        </p:nvSpPr>
        <p:spPr>
          <a:xfrm>
            <a:off x="4297680" y="1600200"/>
            <a:ext cx="4297680" cy="1463040"/>
          </a:xfrm>
          <a:prstGeom prst="rect">
            <a:avLst/>
          </a:prstGeom>
          <a:noFill/>
          <a:ln/>
        </p:spPr>
        <p:txBody>
          <a:bodyPr wrap="square" rtlCol="0" anchor="ctr"/>
          <a:lstStyle/>
          <a:p>
            <a:pPr marL="0" indent="0">
              <a:lnSpc>
                <a:spcPct val="125000"/>
              </a:lnSpc>
              <a:buNone/>
            </a:pPr>
            <a:r>
              <a:rPr lang="en-US" sz="1100" dirty="0">
                <a:solidFill>
                  <a:srgbClr val="1E2D32"/>
                </a:solidFill>
                <a:latin typeface="Calibri" pitchFamily="34" charset="0"/>
                <a:ea typeface="Calibri" pitchFamily="34" charset="-122"/>
                <a:cs typeface="Calibri" pitchFamily="34" charset="-120"/>
              </a:rPr>
              <a:t>Thin-slicing is extracting meaning from very brief exposures. The brain uses System 1 (intuitive, holistic, automatized) cognitive processes to rapidly evaluate safety, competence, and likability.</a:t>
            </a:r>
            <a:endParaRPr lang="en-US" sz="1100" dirty="0"/>
          </a:p>
          <a:p>
            <a:pPr marL="0" indent="0">
              <a:lnSpc>
                <a:spcPct val="125000"/>
              </a:lnSpc>
              <a:buNone/>
            </a:pPr>
            <a:endParaRPr lang="en-US" sz="1100" dirty="0"/>
          </a:p>
          <a:p>
            <a:pPr marL="0" indent="0">
              <a:lnSpc>
                <a:spcPct val="125000"/>
              </a:lnSpc>
              <a:buNone/>
            </a:pPr>
            <a:r>
              <a:rPr lang="en-US" sz="1100" dirty="0">
                <a:solidFill>
                  <a:srgbClr val="1E2D32"/>
                </a:solidFill>
                <a:latin typeface="Calibri" pitchFamily="34" charset="0"/>
                <a:ea typeface="Calibri" pitchFamily="34" charset="-122"/>
                <a:cs typeface="Calibri" pitchFamily="34" charset="-120"/>
              </a:rPr>
              <a:t>Observations made within the first few minutes are largely unchanged when compared to those after five minutes. Brief judgments can be as accurate as, or more accurate than, longer assessments.</a:t>
            </a:r>
            <a:endParaRPr lang="en-US" sz="1100" dirty="0"/>
          </a:p>
        </p:txBody>
      </p:sp>
      <p:sp>
        <p:nvSpPr>
          <p:cNvPr id="11" name="Shape 9"/>
          <p:cNvSpPr/>
          <p:nvPr/>
        </p:nvSpPr>
        <p:spPr>
          <a:xfrm>
            <a:off x="548640" y="3474720"/>
            <a:ext cx="8229600" cy="1280160"/>
          </a:xfrm>
          <a:prstGeom prst="rect">
            <a:avLst/>
          </a:prstGeom>
          <a:solidFill>
            <a:srgbClr val="FFFFFF"/>
          </a:solidFill>
          <a:ln/>
          <a:effectLst>
            <a:outerShdw blurRad="50800" dist="12700" dir="8100000" algn="bl" rotWithShape="0">
              <a:srgbClr val="000000">
                <a:alpha val="10000"/>
              </a:srgbClr>
            </a:outerShdw>
          </a:effectLst>
        </p:spPr>
        <p:txBody>
          <a:bodyPr/>
          <a:lstStyle/>
          <a:p>
            <a:endParaRPr lang="en-US"/>
          </a:p>
        </p:txBody>
      </p:sp>
      <p:sp>
        <p:nvSpPr>
          <p:cNvPr id="12" name="Text 10"/>
          <p:cNvSpPr/>
          <p:nvPr/>
        </p:nvSpPr>
        <p:spPr>
          <a:xfrm>
            <a:off x="822960" y="3566160"/>
            <a:ext cx="7772400" cy="320040"/>
          </a:xfrm>
          <a:prstGeom prst="rect">
            <a:avLst/>
          </a:prstGeom>
          <a:noFill/>
          <a:ln/>
        </p:spPr>
        <p:txBody>
          <a:bodyPr wrap="square" rtlCol="0" anchor="ctr"/>
          <a:lstStyle/>
          <a:p>
            <a:pPr marL="0" indent="0">
              <a:buNone/>
            </a:pPr>
            <a:r>
              <a:rPr lang="en-US" sz="1400" b="1" dirty="0">
                <a:solidFill>
                  <a:srgbClr val="0F2B33"/>
                </a:solidFill>
                <a:latin typeface="Georgia" pitchFamily="34" charset="0"/>
                <a:ea typeface="Georgia" pitchFamily="34" charset="-122"/>
                <a:cs typeface="Georgia" pitchFamily="34" charset="-120"/>
              </a:rPr>
              <a:t>Nalini Ambady's Discovery</a:t>
            </a:r>
            <a:endParaRPr lang="en-US" sz="1400" dirty="0"/>
          </a:p>
        </p:txBody>
      </p:sp>
      <p:sp>
        <p:nvSpPr>
          <p:cNvPr id="13" name="Text 11"/>
          <p:cNvSpPr/>
          <p:nvPr/>
        </p:nvSpPr>
        <p:spPr>
          <a:xfrm>
            <a:off x="822960" y="3931920"/>
            <a:ext cx="7772400" cy="731520"/>
          </a:xfrm>
          <a:prstGeom prst="rect">
            <a:avLst/>
          </a:prstGeom>
          <a:noFill/>
          <a:ln/>
        </p:spPr>
        <p:txBody>
          <a:bodyPr wrap="square" rtlCol="0" anchor="ctr"/>
          <a:lstStyle/>
          <a:p>
            <a:pPr marL="0" indent="0">
              <a:lnSpc>
                <a:spcPct val="130000"/>
              </a:lnSpc>
              <a:buNone/>
            </a:pPr>
            <a:r>
              <a:rPr lang="en-US" sz="1100" dirty="0">
                <a:solidFill>
                  <a:srgbClr val="1E2D32"/>
                </a:solidFill>
                <a:latin typeface="Calibri" pitchFamily="34" charset="0"/>
                <a:ea typeface="Calibri" pitchFamily="34" charset="-122"/>
                <a:cs typeface="Calibri" pitchFamily="34" charset="-120"/>
              </a:rPr>
              <a:t>People in a happy mood more accurately predict outcomes from thin-slice observations than those in a sad mood. Sad moods induce distrust of snap judgments, causing people to second-guess accurate first impressions. This suggests gut feelings aren't random: they tap into genuine pattern recognition.</a:t>
            </a:r>
            <a:endParaRPr lang="en-US" sz="1100"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otalTime>95</TotalTime>
  <Words>1974</Words>
  <Application>Microsoft Macintosh PowerPoint</Application>
  <PresentationFormat>On-screen Show (16:9)</PresentationFormat>
  <Paragraphs>201</Paragraphs>
  <Slides>16</Slides>
  <Notes>16</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16</vt:i4>
      </vt:variant>
    </vt:vector>
  </HeadingPairs>
  <TitlesOfParts>
    <vt:vector size="20" baseType="lpstr">
      <vt:lpstr>Arial</vt:lpstr>
      <vt:lpstr>Calibri</vt:lpstr>
      <vt:lpstr>Georgia</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PptxGenJS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Trust Dynamics: Why We Trust Who We Trust</dc:title>
  <dc:subject>PptxGenJS Presentation</dc:subject>
  <dc:creator>Perfect Neighbor Project</dc:creator>
  <cp:lastModifiedBy>Seungyu Paik</cp:lastModifiedBy>
  <cp:revision>2</cp:revision>
  <dcterms:created xsi:type="dcterms:W3CDTF">2026-03-29T16:08:38Z</dcterms:created>
  <dcterms:modified xsi:type="dcterms:W3CDTF">2026-03-29T18:07:42Z</dcterms:modified>
</cp:coreProperties>
</file>